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pitch in five words. We are not asking anyone to believe in a national chain — we are asking them to believe we can open fifteen more stores in a metro they live in and can drive to. Hayden is store one; sixteen is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National Restaurant Association; Intouch Insight 2024 QSR study; QSR Magazine (Dutch Bros AUV $2.081M, 1,081 stores); Restaurant Dive (7 Brew unit growth); BusinessWire, May 2026 (Dutch Bros acquisition of the Phoenix East Valley franchise).
THE URGENCY IS REAL AND IT IS LOCAL. The best drive-through operators in America have decided Phoenix is worth owning. We are already here, and we can be open in the East Valley before their developer breaks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PAGE THAT MAKES SIXTEEN SOUND SMALL, AND THAT IS THE ENTIRE JOB OF IT. Do not argue that the market exists — show that other people already proved it with their own money, then point out how little of it we are asking for.
BLACK ROCK IS THE MOST USEFUL COMPARABLE IN THE ROOM. Sixty-one Arizona locations out of roughly two hundred nationally — nearly a third of a public company's footprint in this one state, built from a standing start, on drinks alone.
IF SOMEONE SAYS THE MARKET IS SATURATED: eight hundred locations is not saturation, it is proof of demand. And the two fastest-growing brands on that list are the two newest.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ONE-STOP-SHOP ARGUMENT, AND THE HONEST VERSION OF IT. Dunkin' is the only brand on this page that genuinely does both drinks and food — so do not claim the category is empty. Claim the quality gap, which is the real one.
THE LAST TWO COLUMNS ARE THE PAGE. Starbucks and Dunkin' have food and are slow. Dutch Bros, Black Rock and 7 Brew are fast and sell no meal. We are the only row that spans both — and spanning both is the whole company.
WHY IT MATTERS COMMERCIALLY. Dutch Bros does about $2M a store on drinks at roughly a $7 ticket — call it eight hundred cars a day. We do not need eight hundred cars, because our ticket carries food. Fewer cars, bigger ticket, and a second daypart. That is why a $1.4M store works for us and would be a disaster for them.
THE SPEED MARKS FOR COMPETITORS ARE DIRECTIONAL JUDGEMENTS, NOT MEASURED TIMES. Only the Outcast number is ours, and it must be literally true at peak — someone in the room will order a sandwich on the way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keys in order of how hard they are to copy. The fifth is the one that separates this plan from the old one: we are not building a national chain from Arizona, we are building Arizona.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 words on purpose. It is a rendering of the East Mesa prototype — say so, and replace it with a photograph the day it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ONE OF THESE IS A REAL PHOTOGRAPH OR A REAL CUP — nothing on this page is a mock-up, and that is worth saying out loud in a room that has seen a hundred concept decks.
THE FOUR-LINE ARGUMENT IS AN ECONOMIC ONE, NOT A MENU ONE. Doughnuts and sandwiches carry the ticket; coffee and Aura carry the frequency and the second daypart. A retrofit buys Dutch Bros about four points of comp. Say the number and let them draw the conclusion.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MESA CLOSURE BEFORE ANYONE FINDS IT. The original shop closed in July 2026, a month before Hayden opened. Somebody will drive past a dark storefront or search it. Told first and plainly it is a format decision — the shop was the test kitchen, the drive-through is the business. Discovered later it looks like a failure being hidden.
REPLACE THE DESIGNED FIGURES WITH HAYDEN ACTUALS AS SOON AS THERE ARE TWELVE WEEKS OF THEM. Until then say 'designed' and mean it. If Hayden is annualising above $1.4M, lead with that instead — it is the strongest fact available.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VERSION. A $1.4M store does not earn a $1.8M store's margin — labor and overhead are partly fixed, so the same structure gives 24% labor at $1.8M and 27% at $1.4M. That is volume, not execution. The $352K blended figure already carries it.
THE CARS LINE IS THE MOST IMPORTANT SENTENCE ON THE PAGE AND IT IS EASY TO RUSH. A drinks-only brand needs eight hundred cars a day through one morning peak. We need roughly half that across three dayparts. That is why we can take a corner they would reject, and it is the reason the conversion page on the next slide works at all.
RENT AT 11.6% IS DELIBERATE. Twelve is the ceiling, not the target — sale-leaseback pushes it up because TJ would rather have capital in stores than in land. This room owns real estate; they will find this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BEST PAGE IN THE DECK AND ALSO THE ONE TO BE CAREFUL WITH. The $300K is an estimate until Gilbert or Queen Creek is actually built. Say 'we believe' until it is a receipt.
THE CAUSAL SENTENCE IS THE THIRD ONE IN THE PARAGRAPH. Cheap boxes are available to everyone — they are useful to us because our ticket carries food and our demand spans three dayparts, so we do not need the eight-hundred-car corner a drinks-only brand has to win. That is why Dutch Bros cannot run this play and we can.
EXPECT THE FOLLOW-UP: how many of these boxes exist? Have the answer — named addresses, not a category. A well-capitalised competitor entering Phoenix wants exactly the same inventory.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hundred and twenty days from lease to open on a conversion, and sixty more to full profit. That is the line to leave them with — and it is a conversion number, not a ground-up number. A ground-up build takes longer and TJ should say so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THIS PAGE IS NOT THE IDEAS, IT IS THE RHYTHM. Any operator can post. Almost none post seven days a week for a year. A named day, a named platform and a named person means nobody wakes up wondering what to shoot.
IF ASKED WHAT COULD GO WRONG: this depends on one person. Aiden leaving is the risk, which is why the SOP exists and why the crew feeds a shared folder rather than holding the accounts.
Six-month daily calendar, SOP and budget are in the workbook.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 LINE IN THE MODEL HAS ROOM. Local marketing is underwritten at 2.0% of sales throughout; this program fits inside that at every store count, and Dutch Bros runs paid media under 2% of revenue at more than a thousand stores.
THE PRE-OPENING PLAYBOOK IS THE DUTCH BROS ONE, SCALED DOWN. $6,500 a store, most of it product cost, is a rounding error against a $300K conversion — and a queue on day one is worth more than any media buy.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STRAIGHT ABOUT WHAT THIS ROUND DOES NOT DO. $1M does not build four stores. It is the equity slice of a stack that also uses sale-leaseback on East Mesa and equipment financing on the conversions — the model shows a peak of about $3.2M of that debt in 2027, repaid in full when the Series A closes. Its real job is five open stores with instrumented economics by the end of 2027, because that is what the Series A prices off.
CONTINGENCY IS $50K AGAINST FOUR OPENINGS. That is thin and a careful investor will say so. Either justify it or say what gets cut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CONFIRM EVERY NAME ON THIS PAGE WITH TJ BEFORE IT GOES OUT. Named markets get diligenced, and a local investor will know which corners are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SERIES A PRE-MONEY IS AN ASSUMPTION, NOT A TERM SHEET — say so. It produces the 20% dilution used throughout. If the round prices higher, the seed does better, not worse.
THE SERIES A IS NOT IN OUR CONTROL AND THE DECK SHOULD NOT PRETURE OTHERWISE. If asked what happens without it: five stores standing alone still generate roughly $1.75M of store EBITDA. Smaller, slower, still a business — but be ready with that number rather than improvising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AND 2027 ARE NEGATIVE AT THE CORPORATE LINE AND THAT IS THE PLAN. Four openings in one year carry $600K of pre-opening expense, and we are staffing corporate for sixteen stores rather than five. The stores themselves are profitable throughout. Say that before anyone asks.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BOTH COLUMNS AND SAY WHICH IS REAL. Nobody buys sixteen stores as a financial buyer, so the strategic column is the base case — an acquirer already has a back office. But quoting one number invites the question you did not answer.
AND STRESS THE MULTIPLE. At 8x the return is 2.5x standalone and 3.6x strategic. At 6x it is 1.9x and 2.7x. Every one of those is a good outcome, and showing the range is what makes 10x credible instead of hopeful.
THE FLOOR LINE HAS A CONDITION AND AN HONEST INVESTOR WILL FIND IT: sixteen stores only exist if the Series A happens. Be ready to give the five-store version of the floor instead of defending this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IS DELIBERATELY SMALLER THAN A BILLION-DOLLAR STORY, AND THAT IS THE POINT. Underwrite the floor and keep the ceiling free. The fourth bullet is the one people remember.
IF ASKED WHY NOT FRANCHISE: a converted box costs $300K and throws off $317K a year — eleven-month payback. A 7 Brew franchisee invests $894K to $2.2M and waits six to eight years, and we would collect about fifty thousand in royalties. Texas is the trigger, and that is a Series B conversation. Have a franchise attorney check any term before quoting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JOB OF THIS PAGE IS TO SHOW THE CEILING WITHOUT ASKING ANYONE TO PAY FOR IT. Say it plainly: the return you just saw assumes we sell sixteen Arizona stores in 2030 and never leave the state. If someone tries to underwrite the $110M, pull them back — it is a map, not a model.
WHY THESE THREE MARKETS. Nevada and Utah are drive markets from Phoenix — the same crew can open them. Utah is the best drink market in the country: youngest population, largest households, and a native drive-through drink culture that produced Swig before anyone called it dirty soda. Texas is the scale market, and it is the one we cannot open from Phoenix — it needs a second operating base, which is what a Series B pays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IS PAGE THREE AGAIN, WITH THE MAP OPENED UP. Same argument, four times the field. Do not linger.
THE TWO FACTS WORTH SAYING OUT LOUD. Black Rock has two hundred stores across seven states and zero in Nevada or Utah. 7 Brew has none in Nevada. Those are not markets anyone decided against — they are markets nobody has reached, and they are a four-hour and a ten-hour drive from Phoenix.
UTAH IS THE MOST INTERESTING COLUMN AND PEOPLE WILL MISS IT. The national drive-throughs are thin — 154 Starbucks, 30 Dutch Bros, no Black Rock — but Swig alone runs 48 stores. The drive-through drink habit is already native; what is missing is anybody serving real food through the window.
SOURCE DISCIPLINE. Third-party scrapes, not audited counts. Providers disagree by 10-20%. Quote them as approximate and never argue a single digit.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$1M on a $10M POST-money — a $9M pre. The round buys 10.0%; a $500K cheque is 5.0%.
BE PRECISE ABOUT WHAT THIS ROUND BUYS. $1M does not build four stores on its own — it is the equity slice of a stack that also uses sale-leaseback on East Mesa and equipment financing on the conversions, peaking near $3.2M in 2027 and repaid when the Series A closes.
TJ's contact line is on the page — say it out loud as well, and follow up the same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Baseline language only. It does not replace review by securities counsel, which this raise needs before the deck goes to any investor.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image" Target="../media/image-7-3.jpg"/><Relationship Id="rId4" Type="http://schemas.openxmlformats.org/officeDocument/2006/relationships/image" Target="../media/image-7-4.jp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home/claude/outcast/assets/w_title.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566928" y="4443984"/>
            <a:ext cx="9692640" cy="1554480"/>
          </a:xfrm>
          <a:prstGeom prst="rect">
            <a:avLst/>
          </a:prstGeom>
          <a:noFill/>
          <a:ln/>
        </p:spPr>
        <p:txBody>
          <a:bodyPr wrap="square" lIns="0" tIns="0" rIns="0" bIns="0" rtlCol="0" anchor="ctr"/>
          <a:lstStyle/>
          <a:p>
            <a:pPr indent="0" marL="0">
              <a:lnSpc>
                <a:spcPts val="4400"/>
              </a:lnSpc>
              <a:buNone/>
            </a:pPr>
            <a:r>
              <a:rPr lang="en-US" sz="3600" b="1" dirty="0">
                <a:solidFill>
                  <a:srgbClr val="FFFFFF"/>
                </a:solidFill>
                <a:latin typeface="Arial" pitchFamily="34" charset="0"/>
                <a:ea typeface="Arial" pitchFamily="34" charset="-122"/>
                <a:cs typeface="Arial" pitchFamily="34" charset="-120"/>
              </a:rPr>
              <a:t>Fifteen more stores</a:t>
            </a:r>
            <a:endParaRPr lang="en-US" sz="3600" dirty="0"/>
          </a:p>
          <a:p>
            <a:pPr indent="0" marL="0">
              <a:lnSpc>
                <a:spcPts val="4400"/>
              </a:lnSpc>
              <a:buNone/>
            </a:pPr>
            <a:r>
              <a:rPr lang="en-US" sz="3600" b="1" dirty="0">
                <a:solidFill>
                  <a:srgbClr val="FFFFFF"/>
                </a:solidFill>
                <a:latin typeface="Arial" pitchFamily="34" charset="0"/>
                <a:ea typeface="Arial" pitchFamily="34" charset="-122"/>
                <a:cs typeface="Arial" pitchFamily="34" charset="-120"/>
              </a:rPr>
              <a:t>in Phoenix.</a:t>
            </a:r>
            <a:endParaRPr lang="en-US" sz="3600" dirty="0"/>
          </a:p>
        </p:txBody>
      </p:sp>
      <p:sp>
        <p:nvSpPr>
          <p:cNvPr id="4" name="Text 1"/>
          <p:cNvSpPr/>
          <p:nvPr/>
        </p:nvSpPr>
        <p:spPr>
          <a:xfrm>
            <a:off x="603504" y="6181344"/>
            <a:ext cx="10058400" cy="310896"/>
          </a:xfrm>
          <a:prstGeom prst="rect">
            <a:avLst/>
          </a:prstGeom>
          <a:noFill/>
          <a:ln/>
        </p:spPr>
        <p:txBody>
          <a:bodyPr wrap="square" lIns="0" tIns="0" rIns="0" bIns="0" rtlCol="0" anchor="ctr"/>
          <a:lstStyle/>
          <a:p>
            <a:pPr indent="0" marL="0">
              <a:buNone/>
            </a:pPr>
            <a:r>
              <a:rPr lang="en-US" sz="1150" b="1" spc="340" kern="0" dirty="0">
                <a:solidFill>
                  <a:srgbClr val="ED1B76"/>
                </a:solidFill>
                <a:latin typeface="Arial" pitchFamily="34" charset="0"/>
                <a:ea typeface="Arial" pitchFamily="34" charset="-122"/>
                <a:cs typeface="Arial" pitchFamily="34" charset="-120"/>
              </a:rPr>
              <a:t>$1,000,000 SEED  ·  $10M POST-MONEY  ·  METRO PHOENIX, ARIZONA</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home/claude/outcast/assets/w_shift.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85800" y="640080"/>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WHY NOW</a:t>
            </a:r>
            <a:endParaRPr lang="en-US" sz="1100" dirty="0"/>
          </a:p>
        </p:txBody>
      </p:sp>
      <p:sp>
        <p:nvSpPr>
          <p:cNvPr id="4" name="Text 1"/>
          <p:cNvSpPr/>
          <p:nvPr/>
        </p:nvSpPr>
        <p:spPr>
          <a:xfrm>
            <a:off x="685800" y="1024128"/>
            <a:ext cx="5577840" cy="1280160"/>
          </a:xfrm>
          <a:prstGeom prst="rect">
            <a:avLst/>
          </a:prstGeom>
          <a:noFill/>
          <a:ln/>
        </p:spPr>
        <p:txBody>
          <a:bodyPr wrap="square" lIns="0" tIns="0" rIns="0" bIns="0" rtlCol="0" anchor="t"/>
          <a:lstStyle/>
          <a:p>
            <a:pPr indent="0" marL="0">
              <a:lnSpc>
                <a:spcPts val="3400"/>
              </a:lnSpc>
              <a:buNone/>
            </a:pPr>
            <a:r>
              <a:rPr lang="en-US" sz="2700" b="1" dirty="0">
                <a:solidFill>
                  <a:srgbClr val="14171F"/>
                </a:solidFill>
                <a:latin typeface="Arial" pitchFamily="34" charset="0"/>
                <a:ea typeface="Arial" pitchFamily="34" charset="-122"/>
                <a:cs typeface="Arial" pitchFamily="34" charset="-120"/>
              </a:rPr>
              <a:t>The country moved to the</a:t>
            </a:r>
            <a:endParaRPr lang="en-US" sz="2700" dirty="0"/>
          </a:p>
          <a:p>
            <a:pPr indent="0" marL="0">
              <a:lnSpc>
                <a:spcPts val="3400"/>
              </a:lnSpc>
              <a:buNone/>
            </a:pPr>
            <a:r>
              <a:rPr lang="en-US" sz="2700" b="1" dirty="0">
                <a:solidFill>
                  <a:srgbClr val="14171F"/>
                </a:solidFill>
                <a:latin typeface="Arial" pitchFamily="34" charset="0"/>
                <a:ea typeface="Arial" pitchFamily="34" charset="-122"/>
                <a:cs typeface="Arial" pitchFamily="34" charset="-120"/>
              </a:rPr>
              <a:t>drive-through. Nobody moved</a:t>
            </a:r>
            <a:endParaRPr lang="en-US" sz="2700" dirty="0"/>
          </a:p>
          <a:p>
            <a:pPr indent="0" marL="0">
              <a:lnSpc>
                <a:spcPts val="3400"/>
              </a:lnSpc>
              <a:buNone/>
            </a:pPr>
            <a:r>
              <a:rPr lang="en-US" sz="2700" b="1" dirty="0">
                <a:solidFill>
                  <a:srgbClr val="14171F"/>
                </a:solidFill>
                <a:latin typeface="Arial" pitchFamily="34" charset="0"/>
                <a:ea typeface="Arial" pitchFamily="34" charset="-122"/>
                <a:cs typeface="Arial" pitchFamily="34" charset="-120"/>
              </a:rPr>
              <a:t>breakfast with it.</a:t>
            </a:r>
            <a:endParaRPr lang="en-US" sz="2700" dirty="0"/>
          </a:p>
        </p:txBody>
      </p:sp>
      <p:sp>
        <p:nvSpPr>
          <p:cNvPr id="5" name="Shape 2"/>
          <p:cNvSpPr/>
          <p:nvPr/>
        </p:nvSpPr>
        <p:spPr>
          <a:xfrm>
            <a:off x="685800" y="2816352"/>
            <a:ext cx="137160" cy="137160"/>
          </a:xfrm>
          <a:prstGeom prst="ellipse">
            <a:avLst/>
          </a:prstGeom>
          <a:solidFill>
            <a:srgbClr val="ED1B76"/>
          </a:solidFill>
          <a:ln/>
        </p:spPr>
      </p:sp>
      <p:sp>
        <p:nvSpPr>
          <p:cNvPr id="6" name="Text 3"/>
          <p:cNvSpPr/>
          <p:nvPr/>
        </p:nvSpPr>
        <p:spPr>
          <a:xfrm>
            <a:off x="960120" y="2761488"/>
            <a:ext cx="5394960" cy="256032"/>
          </a:xfrm>
          <a:prstGeom prst="rect">
            <a:avLst/>
          </a:prstGeom>
          <a:noFill/>
          <a:ln/>
        </p:spPr>
        <p:txBody>
          <a:bodyPr wrap="square" lIns="0" tIns="0" rIns="0" bIns="0" rtlCol="0" anchor="ctr"/>
          <a:lstStyle/>
          <a:p>
            <a:pPr indent="0" marL="0">
              <a:buNone/>
            </a:pPr>
            <a:r>
              <a:rPr lang="en-US" sz="1150" b="1" spc="140" kern="0" dirty="0">
                <a:solidFill>
                  <a:srgbClr val="14171F"/>
                </a:solidFill>
                <a:latin typeface="Arial" pitchFamily="34" charset="0"/>
                <a:ea typeface="Arial" pitchFamily="34" charset="-122"/>
                <a:cs typeface="Arial" pitchFamily="34" charset="-120"/>
              </a:rPr>
              <a:t>OFF-PREMISE IS THE DEFAULT</a:t>
            </a:r>
            <a:endParaRPr lang="en-US" sz="1150" dirty="0"/>
          </a:p>
        </p:txBody>
      </p:sp>
      <p:sp>
        <p:nvSpPr>
          <p:cNvPr id="7" name="Text 4"/>
          <p:cNvSpPr/>
          <p:nvPr/>
        </p:nvSpPr>
        <p:spPr>
          <a:xfrm>
            <a:off x="960120" y="3035808"/>
            <a:ext cx="5394960" cy="457200"/>
          </a:xfrm>
          <a:prstGeom prst="rect">
            <a:avLst/>
          </a:prstGeom>
          <a:noFill/>
          <a:ln/>
        </p:spPr>
        <p:txBody>
          <a:bodyPr wrap="square" lIns="0" tIns="0" rIns="0" bIns="0" rtlCol="0" anchor="ctr"/>
          <a:lstStyle/>
          <a:p>
            <a:pPr indent="0" marL="0">
              <a:lnSpc>
                <a:spcPts val="1400"/>
              </a:lnSpc>
              <a:buNone/>
            </a:pPr>
            <a:r>
              <a:rPr lang="en-US" sz="1100" dirty="0">
                <a:solidFill>
                  <a:srgbClr val="4B4753"/>
                </a:solidFill>
                <a:latin typeface="Arial" pitchFamily="34" charset="0"/>
                <a:ea typeface="Arial" pitchFamily="34" charset="-122"/>
                <a:cs typeface="Arial" pitchFamily="34" charset="-120"/>
              </a:rPr>
              <a:t>Limited-service off-premise traffic went from 76% of visits in 2019 to 83% in 2024.</a:t>
            </a:r>
            <a:endParaRPr lang="en-US" sz="1100" dirty="0"/>
          </a:p>
        </p:txBody>
      </p:sp>
      <p:sp>
        <p:nvSpPr>
          <p:cNvPr id="8" name="Shape 5"/>
          <p:cNvSpPr/>
          <p:nvPr/>
        </p:nvSpPr>
        <p:spPr>
          <a:xfrm>
            <a:off x="685800" y="3602736"/>
            <a:ext cx="137160" cy="137160"/>
          </a:xfrm>
          <a:prstGeom prst="ellipse">
            <a:avLst/>
          </a:prstGeom>
          <a:solidFill>
            <a:srgbClr val="ED1B76"/>
          </a:solidFill>
          <a:ln/>
        </p:spPr>
      </p:sp>
      <p:sp>
        <p:nvSpPr>
          <p:cNvPr id="9" name="Text 6"/>
          <p:cNvSpPr/>
          <p:nvPr/>
        </p:nvSpPr>
        <p:spPr>
          <a:xfrm>
            <a:off x="960120" y="3547872"/>
            <a:ext cx="5394960" cy="256032"/>
          </a:xfrm>
          <a:prstGeom prst="rect">
            <a:avLst/>
          </a:prstGeom>
          <a:noFill/>
          <a:ln/>
        </p:spPr>
        <p:txBody>
          <a:bodyPr wrap="square" lIns="0" tIns="0" rIns="0" bIns="0" rtlCol="0" anchor="ctr"/>
          <a:lstStyle/>
          <a:p>
            <a:pPr indent="0" marL="0">
              <a:buNone/>
            </a:pPr>
            <a:r>
              <a:rPr lang="en-US" sz="1150" b="1" spc="140" kern="0" dirty="0">
                <a:solidFill>
                  <a:srgbClr val="14171F"/>
                </a:solidFill>
                <a:latin typeface="Arial" pitchFamily="34" charset="0"/>
                <a:ea typeface="Arial" pitchFamily="34" charset="-122"/>
                <a:cs typeface="Arial" pitchFamily="34" charset="-120"/>
              </a:rPr>
              <a:t>THE DRIVE-THROUGH WON THE CHANNEL</a:t>
            </a:r>
            <a:endParaRPr lang="en-US" sz="1150" dirty="0"/>
          </a:p>
        </p:txBody>
      </p:sp>
      <p:sp>
        <p:nvSpPr>
          <p:cNvPr id="10" name="Text 7"/>
          <p:cNvSpPr/>
          <p:nvPr/>
        </p:nvSpPr>
        <p:spPr>
          <a:xfrm>
            <a:off x="960120" y="3822192"/>
            <a:ext cx="5394960" cy="457200"/>
          </a:xfrm>
          <a:prstGeom prst="rect">
            <a:avLst/>
          </a:prstGeom>
          <a:noFill/>
          <a:ln/>
        </p:spPr>
        <p:txBody>
          <a:bodyPr wrap="square" lIns="0" tIns="0" rIns="0" bIns="0" rtlCol="0" anchor="ctr"/>
          <a:lstStyle/>
          <a:p>
            <a:pPr indent="0" marL="0">
              <a:lnSpc>
                <a:spcPts val="1400"/>
              </a:lnSpc>
              <a:buNone/>
            </a:pPr>
            <a:r>
              <a:rPr lang="en-US" sz="1100" dirty="0">
                <a:solidFill>
                  <a:srgbClr val="4B4753"/>
                </a:solidFill>
                <a:latin typeface="Arial" pitchFamily="34" charset="0"/>
                <a:ea typeface="Arial" pitchFamily="34" charset="-122"/>
                <a:cs typeface="Arial" pitchFamily="34" charset="-120"/>
              </a:rPr>
              <a:t>41% of QSR customers prefer it — ahead of the counter at 26% and apps at 15%.</a:t>
            </a:r>
            <a:endParaRPr lang="en-US" sz="1100" dirty="0"/>
          </a:p>
        </p:txBody>
      </p:sp>
      <p:sp>
        <p:nvSpPr>
          <p:cNvPr id="11" name="Shape 8"/>
          <p:cNvSpPr/>
          <p:nvPr/>
        </p:nvSpPr>
        <p:spPr>
          <a:xfrm>
            <a:off x="685800" y="4389120"/>
            <a:ext cx="137160" cy="137160"/>
          </a:xfrm>
          <a:prstGeom prst="ellipse">
            <a:avLst/>
          </a:prstGeom>
          <a:solidFill>
            <a:srgbClr val="ED1B76"/>
          </a:solidFill>
          <a:ln/>
        </p:spPr>
      </p:sp>
      <p:sp>
        <p:nvSpPr>
          <p:cNvPr id="12" name="Text 9"/>
          <p:cNvSpPr/>
          <p:nvPr/>
        </p:nvSpPr>
        <p:spPr>
          <a:xfrm>
            <a:off x="960120" y="4334256"/>
            <a:ext cx="5394960" cy="256032"/>
          </a:xfrm>
          <a:prstGeom prst="rect">
            <a:avLst/>
          </a:prstGeom>
          <a:noFill/>
          <a:ln/>
        </p:spPr>
        <p:txBody>
          <a:bodyPr wrap="square" lIns="0" tIns="0" rIns="0" bIns="0" rtlCol="0" anchor="ctr"/>
          <a:lstStyle/>
          <a:p>
            <a:pPr indent="0" marL="0">
              <a:buNone/>
            </a:pPr>
            <a:r>
              <a:rPr lang="en-US" sz="1150" b="1" spc="140" kern="0" dirty="0">
                <a:solidFill>
                  <a:srgbClr val="14171F"/>
                </a:solidFill>
                <a:latin typeface="Arial" pitchFamily="34" charset="0"/>
                <a:ea typeface="Arial" pitchFamily="34" charset="-122"/>
                <a:cs typeface="Arial" pitchFamily="34" charset="-120"/>
              </a:rPr>
              <a:t>THE CATEGORY IS PROVEN AT SCALE</a:t>
            </a:r>
            <a:endParaRPr lang="en-US" sz="1150" dirty="0"/>
          </a:p>
        </p:txBody>
      </p:sp>
      <p:sp>
        <p:nvSpPr>
          <p:cNvPr id="13" name="Text 10"/>
          <p:cNvSpPr/>
          <p:nvPr/>
        </p:nvSpPr>
        <p:spPr>
          <a:xfrm>
            <a:off x="960120" y="4608576"/>
            <a:ext cx="5394960" cy="457200"/>
          </a:xfrm>
          <a:prstGeom prst="rect">
            <a:avLst/>
          </a:prstGeom>
          <a:noFill/>
          <a:ln/>
        </p:spPr>
        <p:txBody>
          <a:bodyPr wrap="square" lIns="0" tIns="0" rIns="0" bIns="0" rtlCol="0" anchor="ctr"/>
          <a:lstStyle/>
          <a:p>
            <a:pPr indent="0" marL="0">
              <a:lnSpc>
                <a:spcPts val="1400"/>
              </a:lnSpc>
              <a:buNone/>
            </a:pPr>
            <a:r>
              <a:rPr lang="en-US" sz="1100" dirty="0">
                <a:solidFill>
                  <a:srgbClr val="4B4753"/>
                </a:solidFill>
                <a:latin typeface="Arial" pitchFamily="34" charset="0"/>
                <a:ea typeface="Arial" pitchFamily="34" charset="-122"/>
                <a:cs typeface="Arial" pitchFamily="34" charset="-120"/>
              </a:rPr>
              <a:t>Dutch Bros runs 1,081 stores at $2.08M each. 7 Brew went from 40 stores to nearly a thousand in four years.</a:t>
            </a:r>
            <a:endParaRPr lang="en-US" sz="1100" dirty="0"/>
          </a:p>
        </p:txBody>
      </p:sp>
      <p:sp>
        <p:nvSpPr>
          <p:cNvPr id="14" name="Shape 11"/>
          <p:cNvSpPr/>
          <p:nvPr/>
        </p:nvSpPr>
        <p:spPr>
          <a:xfrm>
            <a:off x="685800" y="5175504"/>
            <a:ext cx="137160" cy="137160"/>
          </a:xfrm>
          <a:prstGeom prst="ellipse">
            <a:avLst/>
          </a:prstGeom>
          <a:solidFill>
            <a:srgbClr val="ED1B76"/>
          </a:solidFill>
          <a:ln/>
        </p:spPr>
      </p:sp>
      <p:sp>
        <p:nvSpPr>
          <p:cNvPr id="15" name="Text 12"/>
          <p:cNvSpPr/>
          <p:nvPr/>
        </p:nvSpPr>
        <p:spPr>
          <a:xfrm>
            <a:off x="960120" y="5120640"/>
            <a:ext cx="5394960" cy="256032"/>
          </a:xfrm>
          <a:prstGeom prst="rect">
            <a:avLst/>
          </a:prstGeom>
          <a:noFill/>
          <a:ln/>
        </p:spPr>
        <p:txBody>
          <a:bodyPr wrap="square" lIns="0" tIns="0" rIns="0" bIns="0" rtlCol="0" anchor="ctr"/>
          <a:lstStyle/>
          <a:p>
            <a:pPr indent="0" marL="0">
              <a:buNone/>
            </a:pPr>
            <a:r>
              <a:rPr lang="en-US" sz="1150" b="1" spc="140" kern="0" dirty="0">
                <a:solidFill>
                  <a:srgbClr val="14171F"/>
                </a:solidFill>
                <a:latin typeface="Arial" pitchFamily="34" charset="0"/>
                <a:ea typeface="Arial" pitchFamily="34" charset="-122"/>
                <a:cs typeface="Arial" pitchFamily="34" charset="-120"/>
              </a:rPr>
              <a:t>AND EVERY ONE OF THEM SELLS DRINKS</a:t>
            </a:r>
            <a:endParaRPr lang="en-US" sz="1150" dirty="0"/>
          </a:p>
        </p:txBody>
      </p:sp>
      <p:sp>
        <p:nvSpPr>
          <p:cNvPr id="16" name="Text 13"/>
          <p:cNvSpPr/>
          <p:nvPr/>
        </p:nvSpPr>
        <p:spPr>
          <a:xfrm>
            <a:off x="960120" y="5394960"/>
            <a:ext cx="5394960" cy="457200"/>
          </a:xfrm>
          <a:prstGeom prst="rect">
            <a:avLst/>
          </a:prstGeom>
          <a:noFill/>
          <a:ln/>
        </p:spPr>
        <p:txBody>
          <a:bodyPr wrap="square" lIns="0" tIns="0" rIns="0" bIns="0" rtlCol="0" anchor="ctr"/>
          <a:lstStyle/>
          <a:p>
            <a:pPr indent="0" marL="0">
              <a:lnSpc>
                <a:spcPts val="1400"/>
              </a:lnSpc>
              <a:buNone/>
            </a:pPr>
            <a:r>
              <a:rPr lang="en-US" sz="1100" dirty="0">
                <a:solidFill>
                  <a:srgbClr val="4B4753"/>
                </a:solidFill>
                <a:latin typeface="Arial" pitchFamily="34" charset="0"/>
                <a:ea typeface="Arial" pitchFamily="34" charset="-122"/>
                <a:cs typeface="Arial" pitchFamily="34" charset="-120"/>
              </a:rPr>
              <a:t>Dutch Bros is now bolting food onto eleven hundred stores built for cups. We built the food in.</a:t>
            </a:r>
            <a:endParaRPr lang="en-US" sz="1100" dirty="0"/>
          </a:p>
        </p:txBody>
      </p:sp>
      <p:sp>
        <p:nvSpPr>
          <p:cNvPr id="17" name="Shape 14"/>
          <p:cNvSpPr/>
          <p:nvPr/>
        </p:nvSpPr>
        <p:spPr>
          <a:xfrm>
            <a:off x="685800" y="5907024"/>
            <a:ext cx="5669280" cy="640080"/>
          </a:xfrm>
          <a:prstGeom prst="rect">
            <a:avLst/>
          </a:prstGeom>
          <a:solidFill>
            <a:srgbClr val="FCF1F6"/>
          </a:solidFill>
          <a:ln/>
        </p:spPr>
      </p:sp>
      <p:sp>
        <p:nvSpPr>
          <p:cNvPr id="18" name="Text 15"/>
          <p:cNvSpPr/>
          <p:nvPr/>
        </p:nvSpPr>
        <p:spPr>
          <a:xfrm>
            <a:off x="868680" y="5907024"/>
            <a:ext cx="5303520" cy="640080"/>
          </a:xfrm>
          <a:prstGeom prst="rect">
            <a:avLst/>
          </a:prstGeom>
          <a:noFill/>
          <a:ln/>
        </p:spPr>
        <p:txBody>
          <a:bodyPr wrap="square" lIns="0" tIns="0" rIns="0" bIns="0" rtlCol="0" anchor="ctr"/>
          <a:lstStyle/>
          <a:p>
            <a:pPr indent="0" marL="0">
              <a:lnSpc>
                <a:spcPts val="1500"/>
              </a:lnSpc>
              <a:buNone/>
            </a:pPr>
            <a:r>
              <a:rPr lang="en-US" sz="1200" b="1" dirty="0">
                <a:solidFill>
                  <a:srgbClr val="B01055"/>
                </a:solidFill>
                <a:latin typeface="Arial" pitchFamily="34" charset="0"/>
                <a:ea typeface="Arial" pitchFamily="34" charset="-122"/>
                <a:cs typeface="Arial" pitchFamily="34" charset="-120"/>
              </a:rPr>
              <a:t>Phoenix is the market they all want. Dutch Bros just bought back its East Valley franchise; 7 Brew's Phoenix developer is coming.</a:t>
            </a:r>
            <a:endParaRPr lang="en-US" sz="1200" dirty="0"/>
          </a:p>
        </p:txBody>
      </p:sp>
      <p:sp>
        <p:nvSpPr>
          <p:cNvPr id="19" name="Shape 16"/>
          <p:cNvSpPr/>
          <p:nvPr/>
        </p:nvSpPr>
        <p:spPr>
          <a:xfrm>
            <a:off x="11347704" y="6217920"/>
            <a:ext cx="347472" cy="347472"/>
          </a:xfrm>
          <a:prstGeom prst="ellipse">
            <a:avLst/>
          </a:prstGeom>
          <a:solidFill>
            <a:srgbClr val="ED1B76"/>
          </a:solidFill>
          <a:ln/>
        </p:spPr>
      </p:sp>
      <p:sp>
        <p:nvSpPr>
          <p:cNvPr id="20" name="Text 17"/>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MARKET ALREADY EXISTS</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Arizona supports eight hundred of these today.</a:t>
            </a:r>
            <a:endParaRPr lang="en-US" sz="2700" dirty="0"/>
          </a:p>
        </p:txBody>
      </p:sp>
      <p:sp>
        <p:nvSpPr>
          <p:cNvPr id="4" name="Text 2"/>
          <p:cNvSpPr/>
          <p:nvPr/>
        </p:nvSpPr>
        <p:spPr>
          <a:xfrm>
            <a:off x="685800" y="1609344"/>
            <a:ext cx="10607040" cy="54864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Nobody has to be convinced that Arizona will buy coffee and breakfast from a drive-through. That question was answered by other people, with their own capital, over the last twenty years. The only open question is who opens the next fifteen.</a:t>
            </a:r>
            <a:endParaRPr lang="en-US" sz="1300" dirty="0"/>
          </a:p>
        </p:txBody>
      </p:sp>
      <p:sp>
        <p:nvSpPr>
          <p:cNvPr id="5" name="Text 3"/>
          <p:cNvSpPr/>
          <p:nvPr/>
        </p:nvSpPr>
        <p:spPr>
          <a:xfrm>
            <a:off x="868680" y="2286000"/>
            <a:ext cx="3108960" cy="237744"/>
          </a:xfrm>
          <a:prstGeom prst="rect">
            <a:avLst/>
          </a:prstGeom>
          <a:noFill/>
          <a:ln/>
        </p:spPr>
        <p:txBody>
          <a:bodyPr wrap="square" lIns="0" tIns="0" rIns="0" bIns="0" rtlCol="0" anchor="ctr"/>
          <a:lstStyle/>
          <a:p>
            <a:pPr algn="l" indent="0" marL="0">
              <a:buNone/>
            </a:pPr>
            <a:r>
              <a:rPr lang="en-US" sz="900" b="1" spc="180" kern="0" dirty="0">
                <a:solidFill>
                  <a:srgbClr val="8E8899"/>
                </a:solidFill>
                <a:latin typeface="Arial" pitchFamily="34" charset="0"/>
                <a:ea typeface="Arial" pitchFamily="34" charset="-122"/>
                <a:cs typeface="Arial" pitchFamily="34" charset="-120"/>
              </a:rPr>
              <a:t>BRAND</a:t>
            </a:r>
            <a:endParaRPr lang="en-US" sz="900" dirty="0"/>
          </a:p>
        </p:txBody>
      </p:sp>
      <p:sp>
        <p:nvSpPr>
          <p:cNvPr id="6" name="Text 4"/>
          <p:cNvSpPr/>
          <p:nvPr/>
        </p:nvSpPr>
        <p:spPr>
          <a:xfrm>
            <a:off x="4206240" y="2286000"/>
            <a:ext cx="1645920" cy="237744"/>
          </a:xfrm>
          <a:prstGeom prst="rect">
            <a:avLst/>
          </a:prstGeom>
          <a:noFill/>
          <a:ln/>
        </p:spPr>
        <p:txBody>
          <a:bodyPr wrap="square" lIns="0" tIns="0" rIns="0" bIns="0" rtlCol="0" anchor="ctr"/>
          <a:lstStyle/>
          <a:p>
            <a:pPr algn="r" indent="0" marL="0">
              <a:buNone/>
            </a:pPr>
            <a:r>
              <a:rPr lang="en-US" sz="900" b="1" spc="180" kern="0" dirty="0">
                <a:solidFill>
                  <a:srgbClr val="8E8899"/>
                </a:solidFill>
                <a:latin typeface="Arial" pitchFamily="34" charset="0"/>
                <a:ea typeface="Arial" pitchFamily="34" charset="-122"/>
                <a:cs typeface="Arial" pitchFamily="34" charset="-120"/>
              </a:rPr>
              <a:t>ARIZONA LOCATIONS</a:t>
            </a:r>
            <a:endParaRPr lang="en-US" sz="900" dirty="0"/>
          </a:p>
        </p:txBody>
      </p:sp>
      <p:sp>
        <p:nvSpPr>
          <p:cNvPr id="7" name="Text 5"/>
          <p:cNvSpPr/>
          <p:nvPr/>
        </p:nvSpPr>
        <p:spPr>
          <a:xfrm>
            <a:off x="6766560" y="2286000"/>
            <a:ext cx="3108960" cy="237744"/>
          </a:xfrm>
          <a:prstGeom prst="rect">
            <a:avLst/>
          </a:prstGeom>
          <a:noFill/>
          <a:ln/>
        </p:spPr>
        <p:txBody>
          <a:bodyPr wrap="square" lIns="0" tIns="0" rIns="0" bIns="0" rtlCol="0" anchor="ctr"/>
          <a:lstStyle/>
          <a:p>
            <a:pPr algn="l" indent="0" marL="0">
              <a:buNone/>
            </a:pPr>
            <a:r>
              <a:rPr lang="en-US" sz="900" b="1" spc="180" kern="0" dirty="0">
                <a:solidFill>
                  <a:srgbClr val="8E8899"/>
                </a:solidFill>
                <a:latin typeface="Arial" pitchFamily="34" charset="0"/>
                <a:ea typeface="Arial" pitchFamily="34" charset="-122"/>
                <a:cs typeface="Arial" pitchFamily="34" charset="-120"/>
              </a:rPr>
              <a:t>WHAT THEY SELL</a:t>
            </a:r>
            <a:endParaRPr lang="en-US" sz="900" dirty="0"/>
          </a:p>
        </p:txBody>
      </p:sp>
      <p:sp>
        <p:nvSpPr>
          <p:cNvPr id="8" name="Shape 6"/>
          <p:cNvSpPr/>
          <p:nvPr/>
        </p:nvSpPr>
        <p:spPr>
          <a:xfrm>
            <a:off x="685800" y="2596896"/>
            <a:ext cx="10835640" cy="0"/>
          </a:xfrm>
          <a:prstGeom prst="line">
            <a:avLst/>
          </a:prstGeom>
          <a:noFill/>
          <a:ln w="12700">
            <a:solidFill>
              <a:srgbClr val="E6E2EA"/>
            </a:solidFill>
            <a:prstDash val="solid"/>
          </a:ln>
        </p:spPr>
      </p:sp>
      <p:sp>
        <p:nvSpPr>
          <p:cNvPr id="9" name="Text 7"/>
          <p:cNvSpPr/>
          <p:nvPr/>
        </p:nvSpPr>
        <p:spPr>
          <a:xfrm>
            <a:off x="868680" y="2724912"/>
            <a:ext cx="3108960" cy="274320"/>
          </a:xfrm>
          <a:prstGeom prst="rect">
            <a:avLst/>
          </a:prstGeom>
          <a:noFill/>
          <a:ln/>
        </p:spPr>
        <p:txBody>
          <a:bodyPr wrap="square" lIns="0" tIns="0" rIns="0" bIns="0" rtlCol="0" anchor="ctr"/>
          <a:lstStyle/>
          <a:p>
            <a:pPr indent="0" marL="0">
              <a:buNone/>
            </a:pPr>
            <a:r>
              <a:rPr lang="en-US" sz="1300" dirty="0">
                <a:solidFill>
                  <a:srgbClr val="14171F"/>
                </a:solidFill>
                <a:latin typeface="Arial" pitchFamily="34" charset="0"/>
                <a:ea typeface="Arial" pitchFamily="34" charset="-122"/>
                <a:cs typeface="Arial" pitchFamily="34" charset="-120"/>
              </a:rPr>
              <a:t>Starbucks</a:t>
            </a:r>
            <a:endParaRPr lang="en-US" sz="1300" dirty="0"/>
          </a:p>
        </p:txBody>
      </p:sp>
      <p:sp>
        <p:nvSpPr>
          <p:cNvPr id="10" name="Text 8"/>
          <p:cNvSpPr/>
          <p:nvPr/>
        </p:nvSpPr>
        <p:spPr>
          <a:xfrm>
            <a:off x="4206240" y="2688336"/>
            <a:ext cx="1645920" cy="347472"/>
          </a:xfrm>
          <a:prstGeom prst="rect">
            <a:avLst/>
          </a:prstGeom>
          <a:noFill/>
          <a:ln/>
        </p:spPr>
        <p:txBody>
          <a:bodyPr wrap="square" lIns="0" tIns="0" rIns="0" bIns="0" rtlCol="0" anchor="ctr"/>
          <a:lstStyle/>
          <a:p>
            <a:pPr algn="r" indent="0" marL="0">
              <a:buNone/>
            </a:pPr>
            <a:r>
              <a:rPr lang="en-US" sz="1800" b="1" dirty="0">
                <a:solidFill>
                  <a:srgbClr val="14171F"/>
                </a:solidFill>
                <a:latin typeface="Arial" pitchFamily="34" charset="0"/>
                <a:ea typeface="Arial" pitchFamily="34" charset="-122"/>
                <a:cs typeface="Arial" pitchFamily="34" charset="-120"/>
              </a:rPr>
              <a:t>603</a:t>
            </a:r>
            <a:endParaRPr lang="en-US" sz="1800" dirty="0"/>
          </a:p>
        </p:txBody>
      </p:sp>
      <p:sp>
        <p:nvSpPr>
          <p:cNvPr id="11" name="Text 9"/>
          <p:cNvSpPr/>
          <p:nvPr/>
        </p:nvSpPr>
        <p:spPr>
          <a:xfrm>
            <a:off x="6766560" y="2743200"/>
            <a:ext cx="4754880" cy="274320"/>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Cafe and drive-through. Coffee plus a full food menu.</a:t>
            </a:r>
            <a:endParaRPr lang="en-US" sz="1100" dirty="0"/>
          </a:p>
        </p:txBody>
      </p:sp>
      <p:sp>
        <p:nvSpPr>
          <p:cNvPr id="12" name="Text 10"/>
          <p:cNvSpPr/>
          <p:nvPr/>
        </p:nvSpPr>
        <p:spPr>
          <a:xfrm>
            <a:off x="868680" y="3182112"/>
            <a:ext cx="3108960" cy="274320"/>
          </a:xfrm>
          <a:prstGeom prst="rect">
            <a:avLst/>
          </a:prstGeom>
          <a:noFill/>
          <a:ln/>
        </p:spPr>
        <p:txBody>
          <a:bodyPr wrap="square" lIns="0" tIns="0" rIns="0" bIns="0" rtlCol="0" anchor="ctr"/>
          <a:lstStyle/>
          <a:p>
            <a:pPr indent="0" marL="0">
              <a:buNone/>
            </a:pPr>
            <a:r>
              <a:rPr lang="en-US" sz="1300" dirty="0">
                <a:solidFill>
                  <a:srgbClr val="14171F"/>
                </a:solidFill>
                <a:latin typeface="Arial" pitchFamily="34" charset="0"/>
                <a:ea typeface="Arial" pitchFamily="34" charset="-122"/>
                <a:cs typeface="Arial" pitchFamily="34" charset="-120"/>
              </a:rPr>
              <a:t>Dunkin'</a:t>
            </a:r>
            <a:endParaRPr lang="en-US" sz="1300" dirty="0"/>
          </a:p>
        </p:txBody>
      </p:sp>
      <p:sp>
        <p:nvSpPr>
          <p:cNvPr id="13" name="Text 11"/>
          <p:cNvSpPr/>
          <p:nvPr/>
        </p:nvSpPr>
        <p:spPr>
          <a:xfrm>
            <a:off x="4206240" y="3145536"/>
            <a:ext cx="1645920" cy="347472"/>
          </a:xfrm>
          <a:prstGeom prst="rect">
            <a:avLst/>
          </a:prstGeom>
          <a:noFill/>
          <a:ln/>
        </p:spPr>
        <p:txBody>
          <a:bodyPr wrap="square" lIns="0" tIns="0" rIns="0" bIns="0" rtlCol="0" anchor="ctr"/>
          <a:lstStyle/>
          <a:p>
            <a:pPr algn="r" indent="0" marL="0">
              <a:buNone/>
            </a:pPr>
            <a:r>
              <a:rPr lang="en-US" sz="1800" b="1" dirty="0">
                <a:solidFill>
                  <a:srgbClr val="14171F"/>
                </a:solidFill>
                <a:latin typeface="Arial" pitchFamily="34" charset="0"/>
                <a:ea typeface="Arial" pitchFamily="34" charset="-122"/>
                <a:cs typeface="Arial" pitchFamily="34" charset="-120"/>
              </a:rPr>
              <a:t>114</a:t>
            </a:r>
            <a:endParaRPr lang="en-US" sz="1800" dirty="0"/>
          </a:p>
        </p:txBody>
      </p:sp>
      <p:sp>
        <p:nvSpPr>
          <p:cNvPr id="14" name="Text 12"/>
          <p:cNvSpPr/>
          <p:nvPr/>
        </p:nvSpPr>
        <p:spPr>
          <a:xfrm>
            <a:off x="6766560" y="3200400"/>
            <a:ext cx="4754880" cy="274320"/>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Drive-through. Coffee, doughnuts and sandwiches.</a:t>
            </a:r>
            <a:endParaRPr lang="en-US" sz="1100" dirty="0"/>
          </a:p>
        </p:txBody>
      </p:sp>
      <p:sp>
        <p:nvSpPr>
          <p:cNvPr id="15" name="Text 13"/>
          <p:cNvSpPr/>
          <p:nvPr/>
        </p:nvSpPr>
        <p:spPr>
          <a:xfrm>
            <a:off x="868680" y="3639312"/>
            <a:ext cx="3108960" cy="274320"/>
          </a:xfrm>
          <a:prstGeom prst="rect">
            <a:avLst/>
          </a:prstGeom>
          <a:noFill/>
          <a:ln/>
        </p:spPr>
        <p:txBody>
          <a:bodyPr wrap="square" lIns="0" tIns="0" rIns="0" bIns="0" rtlCol="0" anchor="ctr"/>
          <a:lstStyle/>
          <a:p>
            <a:pPr indent="0" marL="0">
              <a:buNone/>
            </a:pPr>
            <a:r>
              <a:rPr lang="en-US" sz="1300" dirty="0">
                <a:solidFill>
                  <a:srgbClr val="14171F"/>
                </a:solidFill>
                <a:latin typeface="Arial" pitchFamily="34" charset="0"/>
                <a:ea typeface="Arial" pitchFamily="34" charset="-122"/>
                <a:cs typeface="Arial" pitchFamily="34" charset="-120"/>
              </a:rPr>
              <a:t>Dutch Bros</a:t>
            </a:r>
            <a:endParaRPr lang="en-US" sz="1300" dirty="0"/>
          </a:p>
        </p:txBody>
      </p:sp>
      <p:sp>
        <p:nvSpPr>
          <p:cNvPr id="16" name="Text 14"/>
          <p:cNvSpPr/>
          <p:nvPr/>
        </p:nvSpPr>
        <p:spPr>
          <a:xfrm>
            <a:off x="4206240" y="3602736"/>
            <a:ext cx="1645920" cy="347472"/>
          </a:xfrm>
          <a:prstGeom prst="rect">
            <a:avLst/>
          </a:prstGeom>
          <a:noFill/>
          <a:ln/>
        </p:spPr>
        <p:txBody>
          <a:bodyPr wrap="square" lIns="0" tIns="0" rIns="0" bIns="0" rtlCol="0" anchor="ctr"/>
          <a:lstStyle/>
          <a:p>
            <a:pPr algn="r" indent="0" marL="0">
              <a:buNone/>
            </a:pPr>
            <a:r>
              <a:rPr lang="en-US" sz="1800" b="1" dirty="0">
                <a:solidFill>
                  <a:srgbClr val="14171F"/>
                </a:solidFill>
                <a:latin typeface="Arial" pitchFamily="34" charset="0"/>
                <a:ea typeface="Arial" pitchFamily="34" charset="-122"/>
                <a:cs typeface="Arial" pitchFamily="34" charset="-120"/>
              </a:rPr>
              <a:t>86</a:t>
            </a:r>
            <a:endParaRPr lang="en-US" sz="1800" dirty="0"/>
          </a:p>
        </p:txBody>
      </p:sp>
      <p:sp>
        <p:nvSpPr>
          <p:cNvPr id="17" name="Text 15"/>
          <p:cNvSpPr/>
          <p:nvPr/>
        </p:nvSpPr>
        <p:spPr>
          <a:xfrm>
            <a:off x="6766560" y="3657600"/>
            <a:ext cx="4754880" cy="274320"/>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Drive-through. Drinks. Food being retrofitted now.</a:t>
            </a:r>
            <a:endParaRPr lang="en-US" sz="1100" dirty="0"/>
          </a:p>
        </p:txBody>
      </p:sp>
      <p:sp>
        <p:nvSpPr>
          <p:cNvPr id="18" name="Text 16"/>
          <p:cNvSpPr/>
          <p:nvPr/>
        </p:nvSpPr>
        <p:spPr>
          <a:xfrm>
            <a:off x="868680" y="4096512"/>
            <a:ext cx="3108960" cy="274320"/>
          </a:xfrm>
          <a:prstGeom prst="rect">
            <a:avLst/>
          </a:prstGeom>
          <a:noFill/>
          <a:ln/>
        </p:spPr>
        <p:txBody>
          <a:bodyPr wrap="square" lIns="0" tIns="0" rIns="0" bIns="0" rtlCol="0" anchor="ctr"/>
          <a:lstStyle/>
          <a:p>
            <a:pPr indent="0" marL="0">
              <a:buNone/>
            </a:pPr>
            <a:r>
              <a:rPr lang="en-US" sz="1300" dirty="0">
                <a:solidFill>
                  <a:srgbClr val="14171F"/>
                </a:solidFill>
                <a:latin typeface="Arial" pitchFamily="34" charset="0"/>
                <a:ea typeface="Arial" pitchFamily="34" charset="-122"/>
                <a:cs typeface="Arial" pitchFamily="34" charset="-120"/>
              </a:rPr>
              <a:t>Black Rock Coffee Bar</a:t>
            </a:r>
            <a:endParaRPr lang="en-US" sz="1300" dirty="0"/>
          </a:p>
        </p:txBody>
      </p:sp>
      <p:sp>
        <p:nvSpPr>
          <p:cNvPr id="19" name="Text 17"/>
          <p:cNvSpPr/>
          <p:nvPr/>
        </p:nvSpPr>
        <p:spPr>
          <a:xfrm>
            <a:off x="4206240" y="4059936"/>
            <a:ext cx="1645920" cy="347472"/>
          </a:xfrm>
          <a:prstGeom prst="rect">
            <a:avLst/>
          </a:prstGeom>
          <a:noFill/>
          <a:ln/>
        </p:spPr>
        <p:txBody>
          <a:bodyPr wrap="square" lIns="0" tIns="0" rIns="0" bIns="0" rtlCol="0" anchor="ctr"/>
          <a:lstStyle/>
          <a:p>
            <a:pPr algn="r" indent="0" marL="0">
              <a:buNone/>
            </a:pPr>
            <a:r>
              <a:rPr lang="en-US" sz="1800" b="1" dirty="0">
                <a:solidFill>
                  <a:srgbClr val="14171F"/>
                </a:solidFill>
                <a:latin typeface="Arial" pitchFamily="34" charset="0"/>
                <a:ea typeface="Arial" pitchFamily="34" charset="-122"/>
                <a:cs typeface="Arial" pitchFamily="34" charset="-120"/>
              </a:rPr>
              <a:t>61</a:t>
            </a:r>
            <a:endParaRPr lang="en-US" sz="1800" dirty="0"/>
          </a:p>
        </p:txBody>
      </p:sp>
      <p:sp>
        <p:nvSpPr>
          <p:cNvPr id="20" name="Text 18"/>
          <p:cNvSpPr/>
          <p:nvPr/>
        </p:nvSpPr>
        <p:spPr>
          <a:xfrm>
            <a:off x="6766560" y="4114800"/>
            <a:ext cx="4754880" cy="274320"/>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Drive-through. Drinks and light food. Sixty-one built from nothing.</a:t>
            </a:r>
            <a:endParaRPr lang="en-US" sz="1100" dirty="0"/>
          </a:p>
        </p:txBody>
      </p:sp>
      <p:sp>
        <p:nvSpPr>
          <p:cNvPr id="21" name="Text 19"/>
          <p:cNvSpPr/>
          <p:nvPr/>
        </p:nvSpPr>
        <p:spPr>
          <a:xfrm>
            <a:off x="868680" y="4553712"/>
            <a:ext cx="3108960" cy="274320"/>
          </a:xfrm>
          <a:prstGeom prst="rect">
            <a:avLst/>
          </a:prstGeom>
          <a:noFill/>
          <a:ln/>
        </p:spPr>
        <p:txBody>
          <a:bodyPr wrap="square" lIns="0" tIns="0" rIns="0" bIns="0" rtlCol="0" anchor="ctr"/>
          <a:lstStyle/>
          <a:p>
            <a:pPr indent="0" marL="0">
              <a:buNone/>
            </a:pPr>
            <a:r>
              <a:rPr lang="en-US" sz="1300" dirty="0">
                <a:solidFill>
                  <a:srgbClr val="14171F"/>
                </a:solidFill>
                <a:latin typeface="Arial" pitchFamily="34" charset="0"/>
                <a:ea typeface="Arial" pitchFamily="34" charset="-122"/>
                <a:cs typeface="Arial" pitchFamily="34" charset="-120"/>
              </a:rPr>
              <a:t>7 Brew</a:t>
            </a:r>
            <a:endParaRPr lang="en-US" sz="1300" dirty="0"/>
          </a:p>
        </p:txBody>
      </p:sp>
      <p:sp>
        <p:nvSpPr>
          <p:cNvPr id="22" name="Text 20"/>
          <p:cNvSpPr/>
          <p:nvPr/>
        </p:nvSpPr>
        <p:spPr>
          <a:xfrm>
            <a:off x="4206240" y="4517136"/>
            <a:ext cx="1645920" cy="347472"/>
          </a:xfrm>
          <a:prstGeom prst="rect">
            <a:avLst/>
          </a:prstGeom>
          <a:noFill/>
          <a:ln/>
        </p:spPr>
        <p:txBody>
          <a:bodyPr wrap="square" lIns="0" tIns="0" rIns="0" bIns="0" rtlCol="0" anchor="ctr"/>
          <a:lstStyle/>
          <a:p>
            <a:pPr algn="r" indent="0" marL="0">
              <a:buNone/>
            </a:pPr>
            <a:r>
              <a:rPr lang="en-US" sz="1800" b="1" dirty="0">
                <a:solidFill>
                  <a:srgbClr val="14171F"/>
                </a:solidFill>
                <a:latin typeface="Arial" pitchFamily="34" charset="0"/>
                <a:ea typeface="Arial" pitchFamily="34" charset="-122"/>
                <a:cs typeface="Arial" pitchFamily="34" charset="-120"/>
              </a:rPr>
              <a:t>3</a:t>
            </a:r>
            <a:endParaRPr lang="en-US" sz="1800" dirty="0"/>
          </a:p>
        </p:txBody>
      </p:sp>
      <p:sp>
        <p:nvSpPr>
          <p:cNvPr id="23" name="Text 21"/>
          <p:cNvSpPr/>
          <p:nvPr/>
        </p:nvSpPr>
        <p:spPr>
          <a:xfrm>
            <a:off x="6766560" y="4572000"/>
            <a:ext cx="4754880" cy="274320"/>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Drive-through, drinks only — and one of the three is in Queen Creek.</a:t>
            </a:r>
            <a:endParaRPr lang="en-US" sz="1100" dirty="0"/>
          </a:p>
        </p:txBody>
      </p:sp>
      <p:sp>
        <p:nvSpPr>
          <p:cNvPr id="24" name="Shape 22"/>
          <p:cNvSpPr/>
          <p:nvPr/>
        </p:nvSpPr>
        <p:spPr>
          <a:xfrm>
            <a:off x="685800" y="4946904"/>
            <a:ext cx="10835640" cy="420624"/>
          </a:xfrm>
          <a:prstGeom prst="rect">
            <a:avLst/>
          </a:prstGeom>
          <a:solidFill>
            <a:srgbClr val="F6F4F8"/>
          </a:solidFill>
          <a:ln/>
        </p:spPr>
      </p:sp>
      <p:sp>
        <p:nvSpPr>
          <p:cNvPr id="25" name="Text 23"/>
          <p:cNvSpPr/>
          <p:nvPr/>
        </p:nvSpPr>
        <p:spPr>
          <a:xfrm>
            <a:off x="868680" y="5010912"/>
            <a:ext cx="3108960" cy="274320"/>
          </a:xfrm>
          <a:prstGeom prst="rect">
            <a:avLst/>
          </a:prstGeom>
          <a:noFill/>
          <a:ln/>
        </p:spPr>
        <p:txBody>
          <a:bodyPr wrap="square" lIns="0" tIns="0" rIns="0" bIns="0" rtlCol="0" anchor="ctr"/>
          <a:lstStyle/>
          <a:p>
            <a:pPr indent="0" marL="0">
              <a:buNone/>
            </a:pPr>
            <a:r>
              <a:rPr lang="en-US" sz="1300" b="1" spc="120" kern="0" dirty="0">
                <a:solidFill>
                  <a:srgbClr val="ED1B76"/>
                </a:solidFill>
                <a:latin typeface="Arial" pitchFamily="34" charset="0"/>
                <a:ea typeface="Arial" pitchFamily="34" charset="-122"/>
                <a:cs typeface="Arial" pitchFamily="34" charset="-120"/>
              </a:rPr>
              <a:t>OUTCAST TODAY</a:t>
            </a:r>
            <a:endParaRPr lang="en-US" sz="1300" dirty="0"/>
          </a:p>
        </p:txBody>
      </p:sp>
      <p:sp>
        <p:nvSpPr>
          <p:cNvPr id="26" name="Text 24"/>
          <p:cNvSpPr/>
          <p:nvPr/>
        </p:nvSpPr>
        <p:spPr>
          <a:xfrm>
            <a:off x="4206240" y="4974336"/>
            <a:ext cx="1645920" cy="347472"/>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1</a:t>
            </a:r>
            <a:endParaRPr lang="en-US" sz="1800" dirty="0"/>
          </a:p>
        </p:txBody>
      </p:sp>
      <p:sp>
        <p:nvSpPr>
          <p:cNvPr id="27" name="Text 25"/>
          <p:cNvSpPr/>
          <p:nvPr/>
        </p:nvSpPr>
        <p:spPr>
          <a:xfrm>
            <a:off x="6766560" y="5029200"/>
            <a:ext cx="4754880" cy="274320"/>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Everything above, in one window.</a:t>
            </a:r>
            <a:endParaRPr lang="en-US" sz="1100" dirty="0"/>
          </a:p>
        </p:txBody>
      </p:sp>
      <p:sp>
        <p:nvSpPr>
          <p:cNvPr id="28" name="Shape 26"/>
          <p:cNvSpPr/>
          <p:nvPr/>
        </p:nvSpPr>
        <p:spPr>
          <a:xfrm>
            <a:off x="685800" y="5404104"/>
            <a:ext cx="10835640" cy="420624"/>
          </a:xfrm>
          <a:prstGeom prst="rect">
            <a:avLst/>
          </a:prstGeom>
          <a:solidFill>
            <a:srgbClr val="FCF1F6"/>
          </a:solidFill>
          <a:ln/>
        </p:spPr>
      </p:sp>
      <p:sp>
        <p:nvSpPr>
          <p:cNvPr id="29" name="Text 27"/>
          <p:cNvSpPr/>
          <p:nvPr/>
        </p:nvSpPr>
        <p:spPr>
          <a:xfrm>
            <a:off x="868680" y="5468112"/>
            <a:ext cx="3108960" cy="274320"/>
          </a:xfrm>
          <a:prstGeom prst="rect">
            <a:avLst/>
          </a:prstGeom>
          <a:noFill/>
          <a:ln/>
        </p:spPr>
        <p:txBody>
          <a:bodyPr wrap="square" lIns="0" tIns="0" rIns="0" bIns="0" rtlCol="0" anchor="ctr"/>
          <a:lstStyle/>
          <a:p>
            <a:pPr indent="0" marL="0">
              <a:buNone/>
            </a:pPr>
            <a:r>
              <a:rPr lang="en-US" sz="1300" b="1" spc="120" kern="0" dirty="0">
                <a:solidFill>
                  <a:srgbClr val="ED1B76"/>
                </a:solidFill>
                <a:latin typeface="Arial" pitchFamily="34" charset="0"/>
                <a:ea typeface="Arial" pitchFamily="34" charset="-122"/>
                <a:cs typeface="Arial" pitchFamily="34" charset="-120"/>
              </a:rPr>
              <a:t>OUTCAST BY Q3 2030</a:t>
            </a:r>
            <a:endParaRPr lang="en-US" sz="1300" dirty="0"/>
          </a:p>
        </p:txBody>
      </p:sp>
      <p:sp>
        <p:nvSpPr>
          <p:cNvPr id="30" name="Text 28"/>
          <p:cNvSpPr/>
          <p:nvPr/>
        </p:nvSpPr>
        <p:spPr>
          <a:xfrm>
            <a:off x="4206240" y="5431536"/>
            <a:ext cx="1645920" cy="347472"/>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16</a:t>
            </a:r>
            <a:endParaRPr lang="en-US" sz="1800" dirty="0"/>
          </a:p>
        </p:txBody>
      </p:sp>
      <p:sp>
        <p:nvSpPr>
          <p:cNvPr id="31" name="Text 29"/>
          <p:cNvSpPr/>
          <p:nvPr/>
        </p:nvSpPr>
        <p:spPr>
          <a:xfrm>
            <a:off x="6766560" y="5486400"/>
            <a:ext cx="4754880" cy="274320"/>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One point eight percent of what Arizona already supports.</a:t>
            </a:r>
            <a:endParaRPr lang="en-US" sz="1100" dirty="0"/>
          </a:p>
        </p:txBody>
      </p:sp>
      <p:sp>
        <p:nvSpPr>
          <p:cNvPr id="32" name="Shape 30"/>
          <p:cNvSpPr/>
          <p:nvPr/>
        </p:nvSpPr>
        <p:spPr>
          <a:xfrm>
            <a:off x="685800" y="5961888"/>
            <a:ext cx="82296" cy="310896"/>
          </a:xfrm>
          <a:prstGeom prst="rect">
            <a:avLst/>
          </a:prstGeom>
          <a:solidFill>
            <a:srgbClr val="ED1B76"/>
          </a:solidFill>
          <a:ln/>
        </p:spPr>
      </p:sp>
      <p:sp>
        <p:nvSpPr>
          <p:cNvPr id="33" name="Text 31"/>
          <p:cNvSpPr/>
          <p:nvPr/>
        </p:nvSpPr>
        <p:spPr>
          <a:xfrm>
            <a:off x="932688" y="5961888"/>
            <a:ext cx="10332720" cy="310896"/>
          </a:xfrm>
          <a:prstGeom prst="rect">
            <a:avLst/>
          </a:prstGeom>
          <a:noFill/>
          <a:ln/>
        </p:spPr>
        <p:txBody>
          <a:bodyPr wrap="square" lIns="0" tIns="0" rIns="0" bIns="0" rtlCol="0" anchor="ctr"/>
          <a:lstStyle/>
          <a:p>
            <a:pPr indent="0" marL="0">
              <a:buNone/>
            </a:pPr>
            <a:r>
              <a:rPr lang="en-US" sz="1250" b="1" dirty="0">
                <a:solidFill>
                  <a:srgbClr val="B01055"/>
                </a:solidFill>
                <a:latin typeface="Arial" pitchFamily="34" charset="0"/>
                <a:ea typeface="Arial" pitchFamily="34" charset="-122"/>
                <a:cs typeface="Arial" pitchFamily="34" charset="-120"/>
              </a:rPr>
              <a:t>Black Rock went from zero to sixty-one Arizona stores. Dutch Bros from zero to eighty-six. Neither sells a real breakfast.</a:t>
            </a:r>
            <a:endParaRPr lang="en-US" sz="1250" dirty="0"/>
          </a:p>
        </p:txBody>
      </p:sp>
      <p:sp>
        <p:nvSpPr>
          <p:cNvPr id="34" name="Text 32"/>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8E8899"/>
                </a:solidFill>
                <a:latin typeface="Arial" pitchFamily="34" charset="0"/>
                <a:ea typeface="Arial" pitchFamily="34" charset="-122"/>
                <a:cs typeface="Arial" pitchFamily="34" charset="-120"/>
              </a:rPr>
              <a:t>Starbucks and Dunkin' counts as of December 2025; Dutch Bros July 2024 and higher today; Black Rock August 2026; 7 Brew September 2026.</a:t>
            </a:r>
            <a:endParaRPr lang="en-US" sz="1000" dirty="0"/>
          </a:p>
        </p:txBody>
      </p:sp>
      <p:sp>
        <p:nvSpPr>
          <p:cNvPr id="35" name="Shape 33"/>
          <p:cNvSpPr/>
          <p:nvPr/>
        </p:nvSpPr>
        <p:spPr>
          <a:xfrm>
            <a:off x="11347704" y="6217920"/>
            <a:ext cx="347472" cy="347472"/>
          </a:xfrm>
          <a:prstGeom prst="ellipse">
            <a:avLst/>
          </a:prstGeom>
          <a:solidFill>
            <a:srgbClr val="ED1B76"/>
          </a:solidFill>
          <a:ln/>
        </p:spPr>
      </p:sp>
      <p:sp>
        <p:nvSpPr>
          <p:cNvPr id="36" name="Text 34"/>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WHAT NONE OF THEM DO</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Everybody sells the drink. Nobody sells the meal.</a:t>
            </a:r>
            <a:endParaRPr lang="en-US" sz="2700" dirty="0"/>
          </a:p>
        </p:txBody>
      </p:sp>
      <p:sp>
        <p:nvSpPr>
          <p:cNvPr id="4" name="Text 2"/>
          <p:cNvSpPr/>
          <p:nvPr/>
        </p:nvSpPr>
        <p:spPr>
          <a:xfrm>
            <a:off x="685800" y="1609344"/>
            <a:ext cx="10607040" cy="54864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Every brand on the last page is a beverage business that tolerates food. We built the food in from the first store — so our ticket is roughly double theirs, and we need less than half the cars to make the same money.</a:t>
            </a:r>
            <a:endParaRPr lang="en-US" sz="1300" dirty="0"/>
          </a:p>
        </p:txBody>
      </p:sp>
      <p:sp>
        <p:nvSpPr>
          <p:cNvPr id="5" name="Text 3"/>
          <p:cNvSpPr/>
          <p:nvPr/>
        </p:nvSpPr>
        <p:spPr>
          <a:xfrm>
            <a:off x="3086100" y="2231136"/>
            <a:ext cx="1325880" cy="457200"/>
          </a:xfrm>
          <a:prstGeom prst="rect">
            <a:avLst/>
          </a:prstGeom>
          <a:noFill/>
          <a:ln/>
        </p:spPr>
        <p:txBody>
          <a:bodyPr wrap="square" lIns="0" tIns="0" rIns="0" bIns="0" rtlCol="0" anchor="ctr"/>
          <a:lstStyle/>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DRIVE-</a:t>
            </a:r>
            <a:endParaRPr lang="en-US" sz="800" dirty="0"/>
          </a:p>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THROUGH</a:t>
            </a:r>
            <a:endParaRPr lang="en-US" sz="800" dirty="0"/>
          </a:p>
        </p:txBody>
      </p:sp>
      <p:sp>
        <p:nvSpPr>
          <p:cNvPr id="6" name="Text 4"/>
          <p:cNvSpPr/>
          <p:nvPr/>
        </p:nvSpPr>
        <p:spPr>
          <a:xfrm>
            <a:off x="4503420" y="2231136"/>
            <a:ext cx="1325880" cy="457200"/>
          </a:xfrm>
          <a:prstGeom prst="rect">
            <a:avLst/>
          </a:prstGeom>
          <a:noFill/>
          <a:ln/>
        </p:spPr>
        <p:txBody>
          <a:bodyPr wrap="square" lIns="0" tIns="0" rIns="0" bIns="0" rtlCol="0" anchor="ctr"/>
          <a:lstStyle/>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CRAFT</a:t>
            </a:r>
            <a:endParaRPr lang="en-US" sz="800" dirty="0"/>
          </a:p>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COFFEE</a:t>
            </a:r>
            <a:endParaRPr lang="en-US" sz="800" dirty="0"/>
          </a:p>
        </p:txBody>
      </p:sp>
      <p:sp>
        <p:nvSpPr>
          <p:cNvPr id="7" name="Text 5"/>
          <p:cNvSpPr/>
          <p:nvPr/>
        </p:nvSpPr>
        <p:spPr>
          <a:xfrm>
            <a:off x="5920740" y="2231136"/>
            <a:ext cx="1325880" cy="457200"/>
          </a:xfrm>
          <a:prstGeom prst="rect">
            <a:avLst/>
          </a:prstGeom>
          <a:noFill/>
          <a:ln/>
        </p:spPr>
        <p:txBody>
          <a:bodyPr wrap="square" lIns="0" tIns="0" rIns="0" bIns="0" rtlCol="0" anchor="ctr"/>
          <a:lstStyle/>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OWN ENERGY</a:t>
            </a:r>
            <a:endParaRPr lang="en-US" sz="800" dirty="0"/>
          </a:p>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LINE</a:t>
            </a:r>
            <a:endParaRPr lang="en-US" sz="800" dirty="0"/>
          </a:p>
        </p:txBody>
      </p:sp>
      <p:sp>
        <p:nvSpPr>
          <p:cNvPr id="8" name="Text 6"/>
          <p:cNvSpPr/>
          <p:nvPr/>
        </p:nvSpPr>
        <p:spPr>
          <a:xfrm>
            <a:off x="7338060" y="2231136"/>
            <a:ext cx="1325880" cy="457200"/>
          </a:xfrm>
          <a:prstGeom prst="rect">
            <a:avLst/>
          </a:prstGeom>
          <a:noFill/>
          <a:ln/>
        </p:spPr>
        <p:txBody>
          <a:bodyPr wrap="square" lIns="0" tIns="0" rIns="0" bIns="0" rtlCol="0" anchor="ctr"/>
          <a:lstStyle/>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FULL BREAKFAST</a:t>
            </a:r>
            <a:endParaRPr lang="en-US" sz="800" dirty="0"/>
          </a:p>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FOOD</a:t>
            </a:r>
            <a:endParaRPr lang="en-US" sz="800" dirty="0"/>
          </a:p>
        </p:txBody>
      </p:sp>
      <p:sp>
        <p:nvSpPr>
          <p:cNvPr id="9" name="Text 7"/>
          <p:cNvSpPr/>
          <p:nvPr/>
        </p:nvSpPr>
        <p:spPr>
          <a:xfrm>
            <a:off x="8755380" y="2231136"/>
            <a:ext cx="1325880" cy="457200"/>
          </a:xfrm>
          <a:prstGeom prst="rect">
            <a:avLst/>
          </a:prstGeom>
          <a:noFill/>
          <a:ln/>
        </p:spPr>
        <p:txBody>
          <a:bodyPr wrap="square" lIns="0" tIns="0" rIns="0" bIns="0" rtlCol="0" anchor="ctr"/>
          <a:lstStyle/>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MADE TO ORDER,</a:t>
            </a:r>
            <a:endParaRPr lang="en-US" sz="800" dirty="0"/>
          </a:p>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NOT REHEATED</a:t>
            </a:r>
            <a:endParaRPr lang="en-US" sz="800" dirty="0"/>
          </a:p>
        </p:txBody>
      </p:sp>
      <p:sp>
        <p:nvSpPr>
          <p:cNvPr id="10" name="Text 8"/>
          <p:cNvSpPr/>
          <p:nvPr/>
        </p:nvSpPr>
        <p:spPr>
          <a:xfrm>
            <a:off x="10172700" y="2231136"/>
            <a:ext cx="1325880" cy="457200"/>
          </a:xfrm>
          <a:prstGeom prst="rect">
            <a:avLst/>
          </a:prstGeom>
          <a:noFill/>
          <a:ln/>
        </p:spPr>
        <p:txBody>
          <a:bodyPr wrap="square" lIns="0" tIns="0" rIns="0" bIns="0" rtlCol="0" anchor="ctr"/>
          <a:lstStyle/>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UNDER 3 MIN</a:t>
            </a:r>
            <a:endParaRPr lang="en-US" sz="800" dirty="0"/>
          </a:p>
          <a:p>
            <a:pPr algn="ctr" indent="0" marL="0">
              <a:lnSpc>
                <a:spcPts val="1000"/>
              </a:lnSpc>
              <a:buNone/>
            </a:pPr>
            <a:r>
              <a:rPr lang="en-US" sz="800" b="1" spc="60" kern="0" dirty="0">
                <a:solidFill>
                  <a:srgbClr val="8E8899"/>
                </a:solidFill>
                <a:latin typeface="Arial" pitchFamily="34" charset="0"/>
                <a:ea typeface="Arial" pitchFamily="34" charset="-122"/>
                <a:cs typeface="Arial" pitchFamily="34" charset="-120"/>
              </a:rPr>
              <a:t>AT THE WINDOW</a:t>
            </a:r>
            <a:endParaRPr lang="en-US" sz="800" dirty="0"/>
          </a:p>
        </p:txBody>
      </p:sp>
      <p:sp>
        <p:nvSpPr>
          <p:cNvPr id="11" name="Shape 9"/>
          <p:cNvSpPr/>
          <p:nvPr/>
        </p:nvSpPr>
        <p:spPr>
          <a:xfrm>
            <a:off x="685800" y="2761488"/>
            <a:ext cx="10835640" cy="0"/>
          </a:xfrm>
          <a:prstGeom prst="line">
            <a:avLst/>
          </a:prstGeom>
          <a:noFill/>
          <a:ln w="12700">
            <a:solidFill>
              <a:srgbClr val="E6E2EA"/>
            </a:solidFill>
            <a:prstDash val="solid"/>
          </a:ln>
        </p:spPr>
      </p:sp>
      <p:sp>
        <p:nvSpPr>
          <p:cNvPr id="12" name="Text 10"/>
          <p:cNvSpPr/>
          <p:nvPr/>
        </p:nvSpPr>
        <p:spPr>
          <a:xfrm>
            <a:off x="868680" y="2889504"/>
            <a:ext cx="265176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Starbucks</a:t>
            </a:r>
            <a:endParaRPr lang="en-US" sz="1200" dirty="0"/>
          </a:p>
        </p:txBody>
      </p:sp>
      <p:sp>
        <p:nvSpPr>
          <p:cNvPr id="13" name="Shape 11"/>
          <p:cNvSpPr/>
          <p:nvPr/>
        </p:nvSpPr>
        <p:spPr>
          <a:xfrm>
            <a:off x="3648456" y="2935224"/>
            <a:ext cx="201168" cy="201168"/>
          </a:xfrm>
          <a:prstGeom prst="ellipse">
            <a:avLst/>
          </a:prstGeom>
          <a:solidFill>
            <a:srgbClr val="14171F"/>
          </a:solidFill>
          <a:ln/>
        </p:spPr>
      </p:sp>
      <p:sp>
        <p:nvSpPr>
          <p:cNvPr id="14" name="Shape 12"/>
          <p:cNvSpPr/>
          <p:nvPr/>
        </p:nvSpPr>
        <p:spPr>
          <a:xfrm>
            <a:off x="5065776" y="2935224"/>
            <a:ext cx="201168" cy="201168"/>
          </a:xfrm>
          <a:prstGeom prst="ellipse">
            <a:avLst/>
          </a:prstGeom>
          <a:solidFill>
            <a:srgbClr val="14171F"/>
          </a:solidFill>
          <a:ln/>
        </p:spPr>
      </p:sp>
      <p:sp>
        <p:nvSpPr>
          <p:cNvPr id="15" name="Shape 13"/>
          <p:cNvSpPr/>
          <p:nvPr/>
        </p:nvSpPr>
        <p:spPr>
          <a:xfrm>
            <a:off x="6483096" y="2935224"/>
            <a:ext cx="201168" cy="201168"/>
          </a:xfrm>
          <a:prstGeom prst="ellipse">
            <a:avLst/>
          </a:prstGeom>
          <a:solidFill>
            <a:srgbClr val="FFFFFF"/>
          </a:solidFill>
          <a:ln w="15875">
            <a:solidFill>
              <a:srgbClr val="8E8899"/>
            </a:solidFill>
            <a:prstDash val="solid"/>
          </a:ln>
        </p:spPr>
      </p:sp>
      <p:sp>
        <p:nvSpPr>
          <p:cNvPr id="16" name="Shape 14"/>
          <p:cNvSpPr/>
          <p:nvPr/>
        </p:nvSpPr>
        <p:spPr>
          <a:xfrm>
            <a:off x="7900416" y="2935224"/>
            <a:ext cx="201168" cy="201168"/>
          </a:xfrm>
          <a:prstGeom prst="ellipse">
            <a:avLst/>
          </a:prstGeom>
          <a:solidFill>
            <a:srgbClr val="14171F"/>
          </a:solidFill>
          <a:ln/>
        </p:spPr>
      </p:sp>
      <p:sp>
        <p:nvSpPr>
          <p:cNvPr id="17" name="Text 15"/>
          <p:cNvSpPr/>
          <p:nvPr/>
        </p:nvSpPr>
        <p:spPr>
          <a:xfrm>
            <a:off x="9144000" y="2907792"/>
            <a:ext cx="548640" cy="237744"/>
          </a:xfrm>
          <a:prstGeom prst="rect">
            <a:avLst/>
          </a:prstGeom>
          <a:noFill/>
          <a:ln/>
        </p:spPr>
        <p:txBody>
          <a:bodyPr wrap="square" lIns="0" tIns="0" rIns="0" bIns="0" rtlCol="0" anchor="ctr"/>
          <a:lstStyle/>
          <a:p>
            <a:pPr algn="ctr" indent="0" marL="0">
              <a:buNone/>
            </a:pPr>
            <a:r>
              <a:rPr lang="en-US" sz="1100" dirty="0">
                <a:solidFill>
                  <a:srgbClr val="CFC7D6"/>
                </a:solidFill>
                <a:latin typeface="Arial" pitchFamily="34" charset="0"/>
                <a:ea typeface="Arial" pitchFamily="34" charset="-122"/>
                <a:cs typeface="Arial" pitchFamily="34" charset="-120"/>
              </a:rPr>
              <a:t>—</a:t>
            </a:r>
            <a:endParaRPr lang="en-US" sz="1100" dirty="0"/>
          </a:p>
        </p:txBody>
      </p:sp>
      <p:sp>
        <p:nvSpPr>
          <p:cNvPr id="18" name="Shape 16"/>
          <p:cNvSpPr/>
          <p:nvPr/>
        </p:nvSpPr>
        <p:spPr>
          <a:xfrm>
            <a:off x="10735056" y="2935224"/>
            <a:ext cx="201168" cy="201168"/>
          </a:xfrm>
          <a:prstGeom prst="ellipse">
            <a:avLst/>
          </a:prstGeom>
          <a:solidFill>
            <a:srgbClr val="FFFFFF"/>
          </a:solidFill>
          <a:ln w="15875">
            <a:solidFill>
              <a:srgbClr val="8E8899"/>
            </a:solidFill>
            <a:prstDash val="solid"/>
          </a:ln>
        </p:spPr>
      </p:sp>
      <p:sp>
        <p:nvSpPr>
          <p:cNvPr id="19" name="Text 17"/>
          <p:cNvSpPr/>
          <p:nvPr/>
        </p:nvSpPr>
        <p:spPr>
          <a:xfrm>
            <a:off x="868680" y="3364992"/>
            <a:ext cx="265176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Dunkin'</a:t>
            </a:r>
            <a:endParaRPr lang="en-US" sz="1200" dirty="0"/>
          </a:p>
        </p:txBody>
      </p:sp>
      <p:sp>
        <p:nvSpPr>
          <p:cNvPr id="20" name="Shape 18"/>
          <p:cNvSpPr/>
          <p:nvPr/>
        </p:nvSpPr>
        <p:spPr>
          <a:xfrm>
            <a:off x="3648456" y="3410712"/>
            <a:ext cx="201168" cy="201168"/>
          </a:xfrm>
          <a:prstGeom prst="ellipse">
            <a:avLst/>
          </a:prstGeom>
          <a:solidFill>
            <a:srgbClr val="14171F"/>
          </a:solidFill>
          <a:ln/>
        </p:spPr>
      </p:sp>
      <p:sp>
        <p:nvSpPr>
          <p:cNvPr id="21" name="Shape 19"/>
          <p:cNvSpPr/>
          <p:nvPr/>
        </p:nvSpPr>
        <p:spPr>
          <a:xfrm>
            <a:off x="5065776" y="3410712"/>
            <a:ext cx="201168" cy="201168"/>
          </a:xfrm>
          <a:prstGeom prst="ellipse">
            <a:avLst/>
          </a:prstGeom>
          <a:solidFill>
            <a:srgbClr val="FFFFFF"/>
          </a:solidFill>
          <a:ln w="15875">
            <a:solidFill>
              <a:srgbClr val="8E8899"/>
            </a:solidFill>
            <a:prstDash val="solid"/>
          </a:ln>
        </p:spPr>
      </p:sp>
      <p:sp>
        <p:nvSpPr>
          <p:cNvPr id="22" name="Shape 20"/>
          <p:cNvSpPr/>
          <p:nvPr/>
        </p:nvSpPr>
        <p:spPr>
          <a:xfrm>
            <a:off x="6483096" y="3410712"/>
            <a:ext cx="201168" cy="201168"/>
          </a:xfrm>
          <a:prstGeom prst="ellipse">
            <a:avLst/>
          </a:prstGeom>
          <a:solidFill>
            <a:srgbClr val="14171F"/>
          </a:solidFill>
          <a:ln/>
        </p:spPr>
      </p:sp>
      <p:sp>
        <p:nvSpPr>
          <p:cNvPr id="23" name="Shape 21"/>
          <p:cNvSpPr/>
          <p:nvPr/>
        </p:nvSpPr>
        <p:spPr>
          <a:xfrm>
            <a:off x="7900416" y="3410712"/>
            <a:ext cx="201168" cy="201168"/>
          </a:xfrm>
          <a:prstGeom prst="ellipse">
            <a:avLst/>
          </a:prstGeom>
          <a:solidFill>
            <a:srgbClr val="14171F"/>
          </a:solidFill>
          <a:ln/>
        </p:spPr>
      </p:sp>
      <p:sp>
        <p:nvSpPr>
          <p:cNvPr id="24" name="Text 22"/>
          <p:cNvSpPr/>
          <p:nvPr/>
        </p:nvSpPr>
        <p:spPr>
          <a:xfrm>
            <a:off x="9144000" y="3383280"/>
            <a:ext cx="548640" cy="237744"/>
          </a:xfrm>
          <a:prstGeom prst="rect">
            <a:avLst/>
          </a:prstGeom>
          <a:noFill/>
          <a:ln/>
        </p:spPr>
        <p:txBody>
          <a:bodyPr wrap="square" lIns="0" tIns="0" rIns="0" bIns="0" rtlCol="0" anchor="ctr"/>
          <a:lstStyle/>
          <a:p>
            <a:pPr algn="ctr" indent="0" marL="0">
              <a:buNone/>
            </a:pPr>
            <a:r>
              <a:rPr lang="en-US" sz="1100" dirty="0">
                <a:solidFill>
                  <a:srgbClr val="CFC7D6"/>
                </a:solidFill>
                <a:latin typeface="Arial" pitchFamily="34" charset="0"/>
                <a:ea typeface="Arial" pitchFamily="34" charset="-122"/>
                <a:cs typeface="Arial" pitchFamily="34" charset="-120"/>
              </a:rPr>
              <a:t>—</a:t>
            </a:r>
            <a:endParaRPr lang="en-US" sz="1100" dirty="0"/>
          </a:p>
        </p:txBody>
      </p:sp>
      <p:sp>
        <p:nvSpPr>
          <p:cNvPr id="25" name="Shape 23"/>
          <p:cNvSpPr/>
          <p:nvPr/>
        </p:nvSpPr>
        <p:spPr>
          <a:xfrm>
            <a:off x="10735056" y="3410712"/>
            <a:ext cx="201168" cy="201168"/>
          </a:xfrm>
          <a:prstGeom prst="ellipse">
            <a:avLst/>
          </a:prstGeom>
          <a:solidFill>
            <a:srgbClr val="FFFFFF"/>
          </a:solidFill>
          <a:ln w="15875">
            <a:solidFill>
              <a:srgbClr val="8E8899"/>
            </a:solidFill>
            <a:prstDash val="solid"/>
          </a:ln>
        </p:spPr>
      </p:sp>
      <p:sp>
        <p:nvSpPr>
          <p:cNvPr id="26" name="Text 24"/>
          <p:cNvSpPr/>
          <p:nvPr/>
        </p:nvSpPr>
        <p:spPr>
          <a:xfrm>
            <a:off x="868680" y="3840480"/>
            <a:ext cx="265176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Dutch Bros</a:t>
            </a:r>
            <a:endParaRPr lang="en-US" sz="1200" dirty="0"/>
          </a:p>
        </p:txBody>
      </p:sp>
      <p:sp>
        <p:nvSpPr>
          <p:cNvPr id="27" name="Shape 25"/>
          <p:cNvSpPr/>
          <p:nvPr/>
        </p:nvSpPr>
        <p:spPr>
          <a:xfrm>
            <a:off x="3648456" y="3886200"/>
            <a:ext cx="201168" cy="201168"/>
          </a:xfrm>
          <a:prstGeom prst="ellipse">
            <a:avLst/>
          </a:prstGeom>
          <a:solidFill>
            <a:srgbClr val="14171F"/>
          </a:solidFill>
          <a:ln/>
        </p:spPr>
      </p:sp>
      <p:sp>
        <p:nvSpPr>
          <p:cNvPr id="28" name="Shape 26"/>
          <p:cNvSpPr/>
          <p:nvPr/>
        </p:nvSpPr>
        <p:spPr>
          <a:xfrm>
            <a:off x="5065776" y="3886200"/>
            <a:ext cx="201168" cy="201168"/>
          </a:xfrm>
          <a:prstGeom prst="ellipse">
            <a:avLst/>
          </a:prstGeom>
          <a:solidFill>
            <a:srgbClr val="14171F"/>
          </a:solidFill>
          <a:ln/>
        </p:spPr>
      </p:sp>
      <p:sp>
        <p:nvSpPr>
          <p:cNvPr id="29" name="Shape 27"/>
          <p:cNvSpPr/>
          <p:nvPr/>
        </p:nvSpPr>
        <p:spPr>
          <a:xfrm>
            <a:off x="6483096" y="3886200"/>
            <a:ext cx="201168" cy="201168"/>
          </a:xfrm>
          <a:prstGeom prst="ellipse">
            <a:avLst/>
          </a:prstGeom>
          <a:solidFill>
            <a:srgbClr val="14171F"/>
          </a:solidFill>
          <a:ln/>
        </p:spPr>
      </p:sp>
      <p:sp>
        <p:nvSpPr>
          <p:cNvPr id="30" name="Shape 28"/>
          <p:cNvSpPr/>
          <p:nvPr/>
        </p:nvSpPr>
        <p:spPr>
          <a:xfrm>
            <a:off x="7900416" y="3886200"/>
            <a:ext cx="201168" cy="201168"/>
          </a:xfrm>
          <a:prstGeom prst="ellipse">
            <a:avLst/>
          </a:prstGeom>
          <a:solidFill>
            <a:srgbClr val="FFFFFF"/>
          </a:solidFill>
          <a:ln w="15875">
            <a:solidFill>
              <a:srgbClr val="8E8899"/>
            </a:solidFill>
            <a:prstDash val="solid"/>
          </a:ln>
        </p:spPr>
      </p:sp>
      <p:sp>
        <p:nvSpPr>
          <p:cNvPr id="31" name="Text 29"/>
          <p:cNvSpPr/>
          <p:nvPr/>
        </p:nvSpPr>
        <p:spPr>
          <a:xfrm>
            <a:off x="9144000" y="3858768"/>
            <a:ext cx="548640" cy="237744"/>
          </a:xfrm>
          <a:prstGeom prst="rect">
            <a:avLst/>
          </a:prstGeom>
          <a:noFill/>
          <a:ln/>
        </p:spPr>
        <p:txBody>
          <a:bodyPr wrap="square" lIns="0" tIns="0" rIns="0" bIns="0" rtlCol="0" anchor="ctr"/>
          <a:lstStyle/>
          <a:p>
            <a:pPr algn="ctr" indent="0" marL="0">
              <a:buNone/>
            </a:pPr>
            <a:r>
              <a:rPr lang="en-US" sz="1100" dirty="0">
                <a:solidFill>
                  <a:srgbClr val="CFC7D6"/>
                </a:solidFill>
                <a:latin typeface="Arial" pitchFamily="34" charset="0"/>
                <a:ea typeface="Arial" pitchFamily="34" charset="-122"/>
                <a:cs typeface="Arial" pitchFamily="34" charset="-120"/>
              </a:rPr>
              <a:t>—</a:t>
            </a:r>
            <a:endParaRPr lang="en-US" sz="1100" dirty="0"/>
          </a:p>
        </p:txBody>
      </p:sp>
      <p:sp>
        <p:nvSpPr>
          <p:cNvPr id="32" name="Shape 30"/>
          <p:cNvSpPr/>
          <p:nvPr/>
        </p:nvSpPr>
        <p:spPr>
          <a:xfrm>
            <a:off x="10735056" y="3886200"/>
            <a:ext cx="201168" cy="201168"/>
          </a:xfrm>
          <a:prstGeom prst="ellipse">
            <a:avLst/>
          </a:prstGeom>
          <a:solidFill>
            <a:srgbClr val="14171F"/>
          </a:solidFill>
          <a:ln/>
        </p:spPr>
      </p:sp>
      <p:sp>
        <p:nvSpPr>
          <p:cNvPr id="33" name="Text 31"/>
          <p:cNvSpPr/>
          <p:nvPr/>
        </p:nvSpPr>
        <p:spPr>
          <a:xfrm>
            <a:off x="868680" y="4315968"/>
            <a:ext cx="265176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Black Rock Coffee Bar</a:t>
            </a:r>
            <a:endParaRPr lang="en-US" sz="1200" dirty="0"/>
          </a:p>
        </p:txBody>
      </p:sp>
      <p:sp>
        <p:nvSpPr>
          <p:cNvPr id="34" name="Shape 32"/>
          <p:cNvSpPr/>
          <p:nvPr/>
        </p:nvSpPr>
        <p:spPr>
          <a:xfrm>
            <a:off x="3648456" y="4361688"/>
            <a:ext cx="201168" cy="201168"/>
          </a:xfrm>
          <a:prstGeom prst="ellipse">
            <a:avLst/>
          </a:prstGeom>
          <a:solidFill>
            <a:srgbClr val="14171F"/>
          </a:solidFill>
          <a:ln/>
        </p:spPr>
      </p:sp>
      <p:sp>
        <p:nvSpPr>
          <p:cNvPr id="35" name="Shape 33"/>
          <p:cNvSpPr/>
          <p:nvPr/>
        </p:nvSpPr>
        <p:spPr>
          <a:xfrm>
            <a:off x="5065776" y="4361688"/>
            <a:ext cx="201168" cy="201168"/>
          </a:xfrm>
          <a:prstGeom prst="ellipse">
            <a:avLst/>
          </a:prstGeom>
          <a:solidFill>
            <a:srgbClr val="14171F"/>
          </a:solidFill>
          <a:ln/>
        </p:spPr>
      </p:sp>
      <p:sp>
        <p:nvSpPr>
          <p:cNvPr id="36" name="Shape 34"/>
          <p:cNvSpPr/>
          <p:nvPr/>
        </p:nvSpPr>
        <p:spPr>
          <a:xfrm>
            <a:off x="6483096" y="4361688"/>
            <a:ext cx="201168" cy="201168"/>
          </a:xfrm>
          <a:prstGeom prst="ellipse">
            <a:avLst/>
          </a:prstGeom>
          <a:solidFill>
            <a:srgbClr val="14171F"/>
          </a:solidFill>
          <a:ln/>
        </p:spPr>
      </p:sp>
      <p:sp>
        <p:nvSpPr>
          <p:cNvPr id="37" name="Shape 35"/>
          <p:cNvSpPr/>
          <p:nvPr/>
        </p:nvSpPr>
        <p:spPr>
          <a:xfrm>
            <a:off x="7900416" y="4361688"/>
            <a:ext cx="201168" cy="201168"/>
          </a:xfrm>
          <a:prstGeom prst="ellipse">
            <a:avLst/>
          </a:prstGeom>
          <a:solidFill>
            <a:srgbClr val="FFFFFF"/>
          </a:solidFill>
          <a:ln w="15875">
            <a:solidFill>
              <a:srgbClr val="8E8899"/>
            </a:solidFill>
            <a:prstDash val="solid"/>
          </a:ln>
        </p:spPr>
      </p:sp>
      <p:sp>
        <p:nvSpPr>
          <p:cNvPr id="38" name="Text 36"/>
          <p:cNvSpPr/>
          <p:nvPr/>
        </p:nvSpPr>
        <p:spPr>
          <a:xfrm>
            <a:off x="9144000" y="4334256"/>
            <a:ext cx="548640" cy="237744"/>
          </a:xfrm>
          <a:prstGeom prst="rect">
            <a:avLst/>
          </a:prstGeom>
          <a:noFill/>
          <a:ln/>
        </p:spPr>
        <p:txBody>
          <a:bodyPr wrap="square" lIns="0" tIns="0" rIns="0" bIns="0" rtlCol="0" anchor="ctr"/>
          <a:lstStyle/>
          <a:p>
            <a:pPr algn="ctr" indent="0" marL="0">
              <a:buNone/>
            </a:pPr>
            <a:r>
              <a:rPr lang="en-US" sz="1100" dirty="0">
                <a:solidFill>
                  <a:srgbClr val="CFC7D6"/>
                </a:solidFill>
                <a:latin typeface="Arial" pitchFamily="34" charset="0"/>
                <a:ea typeface="Arial" pitchFamily="34" charset="-122"/>
                <a:cs typeface="Arial" pitchFamily="34" charset="-120"/>
              </a:rPr>
              <a:t>—</a:t>
            </a:r>
            <a:endParaRPr lang="en-US" sz="1100" dirty="0"/>
          </a:p>
        </p:txBody>
      </p:sp>
      <p:sp>
        <p:nvSpPr>
          <p:cNvPr id="39" name="Shape 37"/>
          <p:cNvSpPr/>
          <p:nvPr/>
        </p:nvSpPr>
        <p:spPr>
          <a:xfrm>
            <a:off x="10735056" y="4361688"/>
            <a:ext cx="201168" cy="201168"/>
          </a:xfrm>
          <a:prstGeom prst="ellipse">
            <a:avLst/>
          </a:prstGeom>
          <a:solidFill>
            <a:srgbClr val="14171F"/>
          </a:solidFill>
          <a:ln/>
        </p:spPr>
      </p:sp>
      <p:sp>
        <p:nvSpPr>
          <p:cNvPr id="40" name="Text 38"/>
          <p:cNvSpPr/>
          <p:nvPr/>
        </p:nvSpPr>
        <p:spPr>
          <a:xfrm>
            <a:off x="868680" y="4791456"/>
            <a:ext cx="265176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7 Brew</a:t>
            </a:r>
            <a:endParaRPr lang="en-US" sz="1200" dirty="0"/>
          </a:p>
        </p:txBody>
      </p:sp>
      <p:sp>
        <p:nvSpPr>
          <p:cNvPr id="41" name="Shape 39"/>
          <p:cNvSpPr/>
          <p:nvPr/>
        </p:nvSpPr>
        <p:spPr>
          <a:xfrm>
            <a:off x="3648456" y="4837176"/>
            <a:ext cx="201168" cy="201168"/>
          </a:xfrm>
          <a:prstGeom prst="ellipse">
            <a:avLst/>
          </a:prstGeom>
          <a:solidFill>
            <a:srgbClr val="14171F"/>
          </a:solidFill>
          <a:ln/>
        </p:spPr>
      </p:sp>
      <p:sp>
        <p:nvSpPr>
          <p:cNvPr id="42" name="Shape 40"/>
          <p:cNvSpPr/>
          <p:nvPr/>
        </p:nvSpPr>
        <p:spPr>
          <a:xfrm>
            <a:off x="5065776" y="4837176"/>
            <a:ext cx="201168" cy="201168"/>
          </a:xfrm>
          <a:prstGeom prst="ellipse">
            <a:avLst/>
          </a:prstGeom>
          <a:solidFill>
            <a:srgbClr val="14171F"/>
          </a:solidFill>
          <a:ln/>
        </p:spPr>
      </p:sp>
      <p:sp>
        <p:nvSpPr>
          <p:cNvPr id="43" name="Shape 41"/>
          <p:cNvSpPr/>
          <p:nvPr/>
        </p:nvSpPr>
        <p:spPr>
          <a:xfrm>
            <a:off x="6483096" y="4837176"/>
            <a:ext cx="201168" cy="201168"/>
          </a:xfrm>
          <a:prstGeom prst="ellipse">
            <a:avLst/>
          </a:prstGeom>
          <a:solidFill>
            <a:srgbClr val="14171F"/>
          </a:solidFill>
          <a:ln/>
        </p:spPr>
      </p:sp>
      <p:sp>
        <p:nvSpPr>
          <p:cNvPr id="44" name="Text 42"/>
          <p:cNvSpPr/>
          <p:nvPr/>
        </p:nvSpPr>
        <p:spPr>
          <a:xfrm>
            <a:off x="7726680" y="4809744"/>
            <a:ext cx="548640" cy="237744"/>
          </a:xfrm>
          <a:prstGeom prst="rect">
            <a:avLst/>
          </a:prstGeom>
          <a:noFill/>
          <a:ln/>
        </p:spPr>
        <p:txBody>
          <a:bodyPr wrap="square" lIns="0" tIns="0" rIns="0" bIns="0" rtlCol="0" anchor="ctr"/>
          <a:lstStyle/>
          <a:p>
            <a:pPr algn="ctr" indent="0" marL="0">
              <a:buNone/>
            </a:pPr>
            <a:r>
              <a:rPr lang="en-US" sz="1100" dirty="0">
                <a:solidFill>
                  <a:srgbClr val="CFC7D6"/>
                </a:solidFill>
                <a:latin typeface="Arial" pitchFamily="34" charset="0"/>
                <a:ea typeface="Arial" pitchFamily="34" charset="-122"/>
                <a:cs typeface="Arial" pitchFamily="34" charset="-120"/>
              </a:rPr>
              <a:t>—</a:t>
            </a:r>
            <a:endParaRPr lang="en-US" sz="1100" dirty="0"/>
          </a:p>
        </p:txBody>
      </p:sp>
      <p:sp>
        <p:nvSpPr>
          <p:cNvPr id="45" name="Text 43"/>
          <p:cNvSpPr/>
          <p:nvPr/>
        </p:nvSpPr>
        <p:spPr>
          <a:xfrm>
            <a:off x="9144000" y="4809744"/>
            <a:ext cx="548640" cy="237744"/>
          </a:xfrm>
          <a:prstGeom prst="rect">
            <a:avLst/>
          </a:prstGeom>
          <a:noFill/>
          <a:ln/>
        </p:spPr>
        <p:txBody>
          <a:bodyPr wrap="square" lIns="0" tIns="0" rIns="0" bIns="0" rtlCol="0" anchor="ctr"/>
          <a:lstStyle/>
          <a:p>
            <a:pPr algn="ctr" indent="0" marL="0">
              <a:buNone/>
            </a:pPr>
            <a:r>
              <a:rPr lang="en-US" sz="1100" dirty="0">
                <a:solidFill>
                  <a:srgbClr val="CFC7D6"/>
                </a:solidFill>
                <a:latin typeface="Arial" pitchFamily="34" charset="0"/>
                <a:ea typeface="Arial" pitchFamily="34" charset="-122"/>
                <a:cs typeface="Arial" pitchFamily="34" charset="-120"/>
              </a:rPr>
              <a:t>—</a:t>
            </a:r>
            <a:endParaRPr lang="en-US" sz="1100" dirty="0"/>
          </a:p>
        </p:txBody>
      </p:sp>
      <p:sp>
        <p:nvSpPr>
          <p:cNvPr id="46" name="Shape 44"/>
          <p:cNvSpPr/>
          <p:nvPr/>
        </p:nvSpPr>
        <p:spPr>
          <a:xfrm>
            <a:off x="10735056" y="4837176"/>
            <a:ext cx="201168" cy="201168"/>
          </a:xfrm>
          <a:prstGeom prst="ellipse">
            <a:avLst/>
          </a:prstGeom>
          <a:solidFill>
            <a:srgbClr val="14171F"/>
          </a:solidFill>
          <a:ln/>
        </p:spPr>
      </p:sp>
      <p:sp>
        <p:nvSpPr>
          <p:cNvPr id="47" name="Shape 45"/>
          <p:cNvSpPr/>
          <p:nvPr/>
        </p:nvSpPr>
        <p:spPr>
          <a:xfrm>
            <a:off x="685800" y="5184648"/>
            <a:ext cx="10835640" cy="438912"/>
          </a:xfrm>
          <a:prstGeom prst="rect">
            <a:avLst/>
          </a:prstGeom>
          <a:solidFill>
            <a:srgbClr val="FCF1F6"/>
          </a:solidFill>
          <a:ln/>
        </p:spPr>
      </p:sp>
      <p:sp>
        <p:nvSpPr>
          <p:cNvPr id="48" name="Text 46"/>
          <p:cNvSpPr/>
          <p:nvPr/>
        </p:nvSpPr>
        <p:spPr>
          <a:xfrm>
            <a:off x="868680" y="5266944"/>
            <a:ext cx="2651760" cy="274320"/>
          </a:xfrm>
          <a:prstGeom prst="rect">
            <a:avLst/>
          </a:prstGeom>
          <a:noFill/>
          <a:ln/>
        </p:spPr>
        <p:txBody>
          <a:bodyPr wrap="square" lIns="0" tIns="0" rIns="0" bIns="0" rtlCol="0" anchor="ctr"/>
          <a:lstStyle/>
          <a:p>
            <a:pPr indent="0" marL="0">
              <a:buNone/>
            </a:pPr>
            <a:r>
              <a:rPr lang="en-US" sz="1200" b="1" spc="140" kern="0" dirty="0">
                <a:solidFill>
                  <a:srgbClr val="ED1B76"/>
                </a:solidFill>
                <a:latin typeface="Arial" pitchFamily="34" charset="0"/>
                <a:ea typeface="Arial" pitchFamily="34" charset="-122"/>
                <a:cs typeface="Arial" pitchFamily="34" charset="-120"/>
              </a:rPr>
              <a:t>OUTCAST</a:t>
            </a:r>
            <a:endParaRPr lang="en-US" sz="1200" dirty="0"/>
          </a:p>
        </p:txBody>
      </p:sp>
      <p:sp>
        <p:nvSpPr>
          <p:cNvPr id="49" name="Shape 47"/>
          <p:cNvSpPr/>
          <p:nvPr/>
        </p:nvSpPr>
        <p:spPr>
          <a:xfrm>
            <a:off x="3648456" y="5312664"/>
            <a:ext cx="201168" cy="201168"/>
          </a:xfrm>
          <a:prstGeom prst="ellipse">
            <a:avLst/>
          </a:prstGeom>
          <a:solidFill>
            <a:srgbClr val="ED1B76"/>
          </a:solidFill>
          <a:ln/>
        </p:spPr>
      </p:sp>
      <p:sp>
        <p:nvSpPr>
          <p:cNvPr id="50" name="Shape 48"/>
          <p:cNvSpPr/>
          <p:nvPr/>
        </p:nvSpPr>
        <p:spPr>
          <a:xfrm>
            <a:off x="5065776" y="5312664"/>
            <a:ext cx="201168" cy="201168"/>
          </a:xfrm>
          <a:prstGeom prst="ellipse">
            <a:avLst/>
          </a:prstGeom>
          <a:solidFill>
            <a:srgbClr val="ED1B76"/>
          </a:solidFill>
          <a:ln/>
        </p:spPr>
      </p:sp>
      <p:sp>
        <p:nvSpPr>
          <p:cNvPr id="51" name="Shape 49"/>
          <p:cNvSpPr/>
          <p:nvPr/>
        </p:nvSpPr>
        <p:spPr>
          <a:xfrm>
            <a:off x="6483096" y="5312664"/>
            <a:ext cx="201168" cy="201168"/>
          </a:xfrm>
          <a:prstGeom prst="ellipse">
            <a:avLst/>
          </a:prstGeom>
          <a:solidFill>
            <a:srgbClr val="ED1B76"/>
          </a:solidFill>
          <a:ln/>
        </p:spPr>
      </p:sp>
      <p:sp>
        <p:nvSpPr>
          <p:cNvPr id="52" name="Shape 50"/>
          <p:cNvSpPr/>
          <p:nvPr/>
        </p:nvSpPr>
        <p:spPr>
          <a:xfrm>
            <a:off x="7900416" y="5312664"/>
            <a:ext cx="201168" cy="201168"/>
          </a:xfrm>
          <a:prstGeom prst="ellipse">
            <a:avLst/>
          </a:prstGeom>
          <a:solidFill>
            <a:srgbClr val="ED1B76"/>
          </a:solidFill>
          <a:ln/>
        </p:spPr>
      </p:sp>
      <p:sp>
        <p:nvSpPr>
          <p:cNvPr id="53" name="Shape 51"/>
          <p:cNvSpPr/>
          <p:nvPr/>
        </p:nvSpPr>
        <p:spPr>
          <a:xfrm>
            <a:off x="9317736" y="5312664"/>
            <a:ext cx="201168" cy="201168"/>
          </a:xfrm>
          <a:prstGeom prst="ellipse">
            <a:avLst/>
          </a:prstGeom>
          <a:solidFill>
            <a:srgbClr val="ED1B76"/>
          </a:solidFill>
          <a:ln/>
        </p:spPr>
      </p:sp>
      <p:sp>
        <p:nvSpPr>
          <p:cNvPr id="54" name="Shape 52"/>
          <p:cNvSpPr/>
          <p:nvPr/>
        </p:nvSpPr>
        <p:spPr>
          <a:xfrm>
            <a:off x="10735056" y="5312664"/>
            <a:ext cx="201168" cy="201168"/>
          </a:xfrm>
          <a:prstGeom prst="ellipse">
            <a:avLst/>
          </a:prstGeom>
          <a:solidFill>
            <a:srgbClr val="ED1B76"/>
          </a:solidFill>
          <a:ln/>
        </p:spPr>
      </p:sp>
      <p:sp>
        <p:nvSpPr>
          <p:cNvPr id="55" name="Text 53"/>
          <p:cNvSpPr/>
          <p:nvPr/>
        </p:nvSpPr>
        <p:spPr>
          <a:xfrm>
            <a:off x="3657600" y="5705856"/>
            <a:ext cx="5486400" cy="219456"/>
          </a:xfrm>
          <a:prstGeom prst="rect">
            <a:avLst/>
          </a:prstGeom>
          <a:noFill/>
          <a:ln/>
        </p:spPr>
        <p:txBody>
          <a:bodyPr wrap="square" lIns="0" tIns="0" rIns="0" bIns="0" rtlCol="0" anchor="ctr"/>
          <a:lstStyle/>
          <a:p>
            <a:pPr indent="0" marL="0">
              <a:buNone/>
            </a:pPr>
            <a:r>
              <a:rPr lang="en-US" sz="900" spc="60" kern="0" dirty="0">
                <a:solidFill>
                  <a:srgbClr val="8E8899"/>
                </a:solidFill>
                <a:latin typeface="Arial" pitchFamily="34" charset="0"/>
                <a:ea typeface="Arial" pitchFamily="34" charset="-122"/>
                <a:cs typeface="Arial" pitchFamily="34" charset="-120"/>
              </a:rPr>
              <a:t>●  full          ○  partial          —  none</a:t>
            </a:r>
            <a:endParaRPr lang="en-US" sz="900" dirty="0"/>
          </a:p>
        </p:txBody>
      </p:sp>
      <p:sp>
        <p:nvSpPr>
          <p:cNvPr id="56" name="Shape 54"/>
          <p:cNvSpPr/>
          <p:nvPr/>
        </p:nvSpPr>
        <p:spPr>
          <a:xfrm>
            <a:off x="685800" y="6016752"/>
            <a:ext cx="82296" cy="310896"/>
          </a:xfrm>
          <a:prstGeom prst="rect">
            <a:avLst/>
          </a:prstGeom>
          <a:solidFill>
            <a:srgbClr val="ED1B76"/>
          </a:solidFill>
          <a:ln/>
        </p:spPr>
      </p:sp>
      <p:sp>
        <p:nvSpPr>
          <p:cNvPr id="57" name="Text 55"/>
          <p:cNvSpPr/>
          <p:nvPr/>
        </p:nvSpPr>
        <p:spPr>
          <a:xfrm>
            <a:off x="932688" y="6016752"/>
            <a:ext cx="10332720" cy="310896"/>
          </a:xfrm>
          <a:prstGeom prst="rect">
            <a:avLst/>
          </a:prstGeom>
          <a:noFill/>
          <a:ln/>
        </p:spPr>
        <p:txBody>
          <a:bodyPr wrap="square" lIns="0" tIns="0" rIns="0" bIns="0" rtlCol="0" anchor="ctr"/>
          <a:lstStyle/>
          <a:p>
            <a:pPr indent="0" marL="0">
              <a:buNone/>
            </a:pPr>
            <a:r>
              <a:rPr lang="en-US" sz="1250" b="1" dirty="0">
                <a:solidFill>
                  <a:srgbClr val="B01055"/>
                </a:solidFill>
                <a:latin typeface="Arial" pitchFamily="34" charset="0"/>
                <a:ea typeface="Arial" pitchFamily="34" charset="-122"/>
                <a:cs typeface="Arial" pitchFamily="34" charset="-120"/>
              </a:rPr>
              <a:t>Dope doughnuts and dope sandwiches. Elevated breakfast you would happily eat for lunch — out of a drive-through window.</a:t>
            </a:r>
            <a:endParaRPr lang="en-US" sz="1250" dirty="0"/>
          </a:p>
        </p:txBody>
      </p:sp>
      <p:sp>
        <p:nvSpPr>
          <p:cNvPr id="58" name="Shape 56"/>
          <p:cNvSpPr/>
          <p:nvPr/>
        </p:nvSpPr>
        <p:spPr>
          <a:xfrm>
            <a:off x="11347704" y="6217920"/>
            <a:ext cx="347472" cy="347472"/>
          </a:xfrm>
          <a:prstGeom prst="ellipse">
            <a:avLst/>
          </a:prstGeom>
          <a:solidFill>
            <a:srgbClr val="ED1B76"/>
          </a:solidFill>
          <a:ln/>
        </p:spPr>
      </p:sp>
      <p:sp>
        <p:nvSpPr>
          <p:cNvPr id="59" name="Text 57"/>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home/claude/outcast/assets/w_wins.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5852160" y="65836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KEYS TO SUCCESS</a:t>
            </a:r>
            <a:endParaRPr lang="en-US" sz="1100" dirty="0"/>
          </a:p>
        </p:txBody>
      </p:sp>
      <p:sp>
        <p:nvSpPr>
          <p:cNvPr id="4" name="Text 1"/>
          <p:cNvSpPr/>
          <p:nvPr/>
        </p:nvSpPr>
        <p:spPr>
          <a:xfrm>
            <a:off x="5852160" y="1005840"/>
            <a:ext cx="5669280" cy="1280160"/>
          </a:xfrm>
          <a:prstGeom prst="rect">
            <a:avLst/>
          </a:prstGeom>
          <a:noFill/>
          <a:ln/>
        </p:spPr>
        <p:txBody>
          <a:bodyPr wrap="square" lIns="0" tIns="0" rIns="0" bIns="0" rtlCol="0" anchor="t"/>
          <a:lstStyle/>
          <a:p>
            <a:pPr indent="0" marL="0">
              <a:buNone/>
            </a:pPr>
            <a:r>
              <a:rPr lang="en-US" sz="3000" b="1" dirty="0">
                <a:solidFill>
                  <a:srgbClr val="14171F"/>
                </a:solidFill>
                <a:latin typeface="Arial" pitchFamily="34" charset="0"/>
                <a:ea typeface="Arial" pitchFamily="34" charset="-122"/>
                <a:cs typeface="Arial" pitchFamily="34" charset="-120"/>
              </a:rPr>
              <a:t>Why we win.</a:t>
            </a:r>
            <a:endParaRPr lang="en-US" sz="3000" dirty="0"/>
          </a:p>
        </p:txBody>
      </p:sp>
      <p:sp>
        <p:nvSpPr>
          <p:cNvPr id="5" name="Text 2"/>
          <p:cNvSpPr/>
          <p:nvPr/>
        </p:nvSpPr>
        <p:spPr>
          <a:xfrm>
            <a:off x="5852160" y="1883664"/>
            <a:ext cx="502920" cy="274320"/>
          </a:xfrm>
          <a:prstGeom prst="rect">
            <a:avLst/>
          </a:prstGeom>
          <a:noFill/>
          <a:ln/>
        </p:spPr>
        <p:txBody>
          <a:bodyPr wrap="square" lIns="0" tIns="0" rIns="0" bIns="0" rtlCol="0" anchor="ctr"/>
          <a:lstStyle/>
          <a:p>
            <a:pPr indent="0" marL="0">
              <a:buNone/>
            </a:pPr>
            <a:r>
              <a:rPr lang="en-US" sz="1150" b="1" dirty="0">
                <a:solidFill>
                  <a:srgbClr val="ED1B76"/>
                </a:solidFill>
                <a:latin typeface="Arial" pitchFamily="34" charset="0"/>
                <a:ea typeface="Arial" pitchFamily="34" charset="-122"/>
                <a:cs typeface="Arial" pitchFamily="34" charset="-120"/>
              </a:rPr>
              <a:t>01</a:t>
            </a:r>
            <a:endParaRPr lang="en-US" sz="1150" dirty="0"/>
          </a:p>
        </p:txBody>
      </p:sp>
      <p:sp>
        <p:nvSpPr>
          <p:cNvPr id="6" name="Text 3"/>
          <p:cNvSpPr/>
          <p:nvPr/>
        </p:nvSpPr>
        <p:spPr>
          <a:xfrm>
            <a:off x="6400800" y="1883664"/>
            <a:ext cx="5120640" cy="274320"/>
          </a:xfrm>
          <a:prstGeom prst="rect">
            <a:avLst/>
          </a:prstGeom>
          <a:noFill/>
          <a:ln/>
        </p:spPr>
        <p:txBody>
          <a:bodyPr wrap="square" lIns="0" tIns="0" rIns="0" bIns="0" rtlCol="0" anchor="ctr"/>
          <a:lstStyle/>
          <a:p>
            <a:pPr indent="0" marL="0">
              <a:buNone/>
            </a:pPr>
            <a:r>
              <a:rPr lang="en-US" sz="1300" b="1" spc="200" kern="0" dirty="0">
                <a:solidFill>
                  <a:srgbClr val="14171F"/>
                </a:solidFill>
                <a:latin typeface="Arial" pitchFamily="34" charset="0"/>
                <a:ea typeface="Arial" pitchFamily="34" charset="-122"/>
                <a:cs typeface="Arial" pitchFamily="34" charset="-120"/>
              </a:rPr>
              <a:t>BRAND</a:t>
            </a:r>
            <a:endParaRPr lang="en-US" sz="1300" dirty="0"/>
          </a:p>
        </p:txBody>
      </p:sp>
      <p:sp>
        <p:nvSpPr>
          <p:cNvPr id="7" name="Text 4"/>
          <p:cNvSpPr/>
          <p:nvPr/>
        </p:nvSpPr>
        <p:spPr>
          <a:xfrm>
            <a:off x="6400800" y="2176272"/>
            <a:ext cx="5120640" cy="566928"/>
          </a:xfrm>
          <a:prstGeom prst="rect">
            <a:avLst/>
          </a:prstGeom>
          <a:noFill/>
          <a:ln/>
        </p:spPr>
        <p:txBody>
          <a:bodyPr wrap="square" lIns="0" tIns="0" rIns="0" bIns="0" rtlCol="0" anchor="ctr"/>
          <a:lstStyle/>
          <a:p>
            <a:pPr indent="0" marL="0">
              <a:lnSpc>
                <a:spcPts val="1500"/>
              </a:lnSpc>
              <a:buNone/>
            </a:pPr>
            <a:r>
              <a:rPr lang="en-US" sz="1150" dirty="0">
                <a:solidFill>
                  <a:srgbClr val="4B4753"/>
                </a:solidFill>
                <a:latin typeface="Arial" pitchFamily="34" charset="0"/>
                <a:ea typeface="Arial" pitchFamily="34" charset="-122"/>
                <a:cs typeface="Arial" pitchFamily="34" charset="-120"/>
              </a:rPr>
              <a:t>Arizona street art. Black and pink on every building, bag, box, cup and hoodie. The more we open, the more it works.</a:t>
            </a:r>
            <a:endParaRPr lang="en-US" sz="1150" dirty="0"/>
          </a:p>
        </p:txBody>
      </p:sp>
      <p:sp>
        <p:nvSpPr>
          <p:cNvPr id="8" name="Text 5"/>
          <p:cNvSpPr/>
          <p:nvPr/>
        </p:nvSpPr>
        <p:spPr>
          <a:xfrm>
            <a:off x="5852160" y="2816352"/>
            <a:ext cx="502920" cy="274320"/>
          </a:xfrm>
          <a:prstGeom prst="rect">
            <a:avLst/>
          </a:prstGeom>
          <a:noFill/>
          <a:ln/>
        </p:spPr>
        <p:txBody>
          <a:bodyPr wrap="square" lIns="0" tIns="0" rIns="0" bIns="0" rtlCol="0" anchor="ctr"/>
          <a:lstStyle/>
          <a:p>
            <a:pPr indent="0" marL="0">
              <a:buNone/>
            </a:pPr>
            <a:r>
              <a:rPr lang="en-US" sz="1150" b="1" dirty="0">
                <a:solidFill>
                  <a:srgbClr val="ED1B76"/>
                </a:solidFill>
                <a:latin typeface="Arial" pitchFamily="34" charset="0"/>
                <a:ea typeface="Arial" pitchFamily="34" charset="-122"/>
                <a:cs typeface="Arial" pitchFamily="34" charset="-120"/>
              </a:rPr>
              <a:t>02</a:t>
            </a:r>
            <a:endParaRPr lang="en-US" sz="1150" dirty="0"/>
          </a:p>
        </p:txBody>
      </p:sp>
      <p:sp>
        <p:nvSpPr>
          <p:cNvPr id="9" name="Text 6"/>
          <p:cNvSpPr/>
          <p:nvPr/>
        </p:nvSpPr>
        <p:spPr>
          <a:xfrm>
            <a:off x="6400800" y="2816352"/>
            <a:ext cx="5120640" cy="274320"/>
          </a:xfrm>
          <a:prstGeom prst="rect">
            <a:avLst/>
          </a:prstGeom>
          <a:noFill/>
          <a:ln/>
        </p:spPr>
        <p:txBody>
          <a:bodyPr wrap="square" lIns="0" tIns="0" rIns="0" bIns="0" rtlCol="0" anchor="ctr"/>
          <a:lstStyle/>
          <a:p>
            <a:pPr indent="0" marL="0">
              <a:buNone/>
            </a:pPr>
            <a:r>
              <a:rPr lang="en-US" sz="1300" b="1" spc="200" kern="0" dirty="0">
                <a:solidFill>
                  <a:srgbClr val="14171F"/>
                </a:solidFill>
                <a:latin typeface="Arial" pitchFamily="34" charset="0"/>
                <a:ea typeface="Arial" pitchFamily="34" charset="-122"/>
                <a:cs typeface="Arial" pitchFamily="34" charset="-120"/>
              </a:rPr>
              <a:t>PRODUCT</a:t>
            </a:r>
            <a:endParaRPr lang="en-US" sz="1300" dirty="0"/>
          </a:p>
        </p:txBody>
      </p:sp>
      <p:sp>
        <p:nvSpPr>
          <p:cNvPr id="10" name="Text 7"/>
          <p:cNvSpPr/>
          <p:nvPr/>
        </p:nvSpPr>
        <p:spPr>
          <a:xfrm>
            <a:off x="6400800" y="3108960"/>
            <a:ext cx="5120640" cy="566928"/>
          </a:xfrm>
          <a:prstGeom prst="rect">
            <a:avLst/>
          </a:prstGeom>
          <a:noFill/>
          <a:ln/>
        </p:spPr>
        <p:txBody>
          <a:bodyPr wrap="square" lIns="0" tIns="0" rIns="0" bIns="0" rtlCol="0" anchor="ctr"/>
          <a:lstStyle/>
          <a:p>
            <a:pPr indent="0" marL="0">
              <a:lnSpc>
                <a:spcPts val="1500"/>
              </a:lnSpc>
              <a:buNone/>
            </a:pPr>
            <a:r>
              <a:rPr lang="en-US" sz="1150" dirty="0">
                <a:solidFill>
                  <a:srgbClr val="4B4753"/>
                </a:solidFill>
                <a:latin typeface="Arial" pitchFamily="34" charset="0"/>
                <a:ea typeface="Arial" pitchFamily="34" charset="-122"/>
                <a:cs typeface="Arial" pitchFamily="34" charset="-120"/>
              </a:rPr>
              <a:t>The best doughnuts, coffee and breakfast sandwiches you can get in a drive-through.</a:t>
            </a:r>
            <a:endParaRPr lang="en-US" sz="1150" dirty="0"/>
          </a:p>
        </p:txBody>
      </p:sp>
      <p:sp>
        <p:nvSpPr>
          <p:cNvPr id="11" name="Text 8"/>
          <p:cNvSpPr/>
          <p:nvPr/>
        </p:nvSpPr>
        <p:spPr>
          <a:xfrm>
            <a:off x="5852160" y="3749040"/>
            <a:ext cx="502920" cy="274320"/>
          </a:xfrm>
          <a:prstGeom prst="rect">
            <a:avLst/>
          </a:prstGeom>
          <a:noFill/>
          <a:ln/>
        </p:spPr>
        <p:txBody>
          <a:bodyPr wrap="square" lIns="0" tIns="0" rIns="0" bIns="0" rtlCol="0" anchor="ctr"/>
          <a:lstStyle/>
          <a:p>
            <a:pPr indent="0" marL="0">
              <a:buNone/>
            </a:pPr>
            <a:r>
              <a:rPr lang="en-US" sz="1150" b="1" dirty="0">
                <a:solidFill>
                  <a:srgbClr val="ED1B76"/>
                </a:solidFill>
                <a:latin typeface="Arial" pitchFamily="34" charset="0"/>
                <a:ea typeface="Arial" pitchFamily="34" charset="-122"/>
                <a:cs typeface="Arial" pitchFamily="34" charset="-120"/>
              </a:rPr>
              <a:t>03</a:t>
            </a:r>
            <a:endParaRPr lang="en-US" sz="1150" dirty="0"/>
          </a:p>
        </p:txBody>
      </p:sp>
      <p:sp>
        <p:nvSpPr>
          <p:cNvPr id="12" name="Text 9"/>
          <p:cNvSpPr/>
          <p:nvPr/>
        </p:nvSpPr>
        <p:spPr>
          <a:xfrm>
            <a:off x="6400800" y="3749040"/>
            <a:ext cx="5120640" cy="274320"/>
          </a:xfrm>
          <a:prstGeom prst="rect">
            <a:avLst/>
          </a:prstGeom>
          <a:noFill/>
          <a:ln/>
        </p:spPr>
        <p:txBody>
          <a:bodyPr wrap="square" lIns="0" tIns="0" rIns="0" bIns="0" rtlCol="0" anchor="ctr"/>
          <a:lstStyle/>
          <a:p>
            <a:pPr indent="0" marL="0">
              <a:buNone/>
            </a:pPr>
            <a:r>
              <a:rPr lang="en-US" sz="1300" b="1" spc="200" kern="0" dirty="0">
                <a:solidFill>
                  <a:srgbClr val="14171F"/>
                </a:solidFill>
                <a:latin typeface="Arial" pitchFamily="34" charset="0"/>
                <a:ea typeface="Arial" pitchFamily="34" charset="-122"/>
                <a:cs typeface="Arial" pitchFamily="34" charset="-120"/>
              </a:rPr>
              <a:t>EXPERIENCE</a:t>
            </a:r>
            <a:endParaRPr lang="en-US" sz="1300" dirty="0"/>
          </a:p>
        </p:txBody>
      </p:sp>
      <p:sp>
        <p:nvSpPr>
          <p:cNvPr id="13" name="Text 10"/>
          <p:cNvSpPr/>
          <p:nvPr/>
        </p:nvSpPr>
        <p:spPr>
          <a:xfrm>
            <a:off x="6400800" y="4041648"/>
            <a:ext cx="5120640" cy="566928"/>
          </a:xfrm>
          <a:prstGeom prst="rect">
            <a:avLst/>
          </a:prstGeom>
          <a:noFill/>
          <a:ln/>
        </p:spPr>
        <p:txBody>
          <a:bodyPr wrap="square" lIns="0" tIns="0" rIns="0" bIns="0" rtlCol="0" anchor="ctr"/>
          <a:lstStyle/>
          <a:p>
            <a:pPr indent="0" marL="0">
              <a:lnSpc>
                <a:spcPts val="1500"/>
              </a:lnSpc>
              <a:buNone/>
            </a:pPr>
            <a:r>
              <a:rPr lang="en-US" sz="1150" dirty="0">
                <a:solidFill>
                  <a:srgbClr val="4B4753"/>
                </a:solidFill>
                <a:latin typeface="Arial" pitchFamily="34" charset="0"/>
                <a:ea typeface="Arial" pitchFamily="34" charset="-122"/>
                <a:cs typeface="Arial" pitchFamily="34" charset="-120"/>
              </a:rPr>
              <a:t>Chick-fil-A discipline. In-N-Out simplicity. An Arizona identity neither of them has.</a:t>
            </a:r>
            <a:endParaRPr lang="en-US" sz="1150" dirty="0"/>
          </a:p>
        </p:txBody>
      </p:sp>
      <p:sp>
        <p:nvSpPr>
          <p:cNvPr id="14" name="Text 11"/>
          <p:cNvSpPr/>
          <p:nvPr/>
        </p:nvSpPr>
        <p:spPr>
          <a:xfrm>
            <a:off x="5852160" y="4681728"/>
            <a:ext cx="502920" cy="274320"/>
          </a:xfrm>
          <a:prstGeom prst="rect">
            <a:avLst/>
          </a:prstGeom>
          <a:noFill/>
          <a:ln/>
        </p:spPr>
        <p:txBody>
          <a:bodyPr wrap="square" lIns="0" tIns="0" rIns="0" bIns="0" rtlCol="0" anchor="ctr"/>
          <a:lstStyle/>
          <a:p>
            <a:pPr indent="0" marL="0">
              <a:buNone/>
            </a:pPr>
            <a:r>
              <a:rPr lang="en-US" sz="1150" b="1" dirty="0">
                <a:solidFill>
                  <a:srgbClr val="ED1B76"/>
                </a:solidFill>
                <a:latin typeface="Arial" pitchFamily="34" charset="0"/>
                <a:ea typeface="Arial" pitchFamily="34" charset="-122"/>
                <a:cs typeface="Arial" pitchFamily="34" charset="-120"/>
              </a:rPr>
              <a:t>04</a:t>
            </a:r>
            <a:endParaRPr lang="en-US" sz="1150" dirty="0"/>
          </a:p>
        </p:txBody>
      </p:sp>
      <p:sp>
        <p:nvSpPr>
          <p:cNvPr id="15" name="Text 12"/>
          <p:cNvSpPr/>
          <p:nvPr/>
        </p:nvSpPr>
        <p:spPr>
          <a:xfrm>
            <a:off x="6400800" y="4681728"/>
            <a:ext cx="5120640" cy="274320"/>
          </a:xfrm>
          <a:prstGeom prst="rect">
            <a:avLst/>
          </a:prstGeom>
          <a:noFill/>
          <a:ln/>
        </p:spPr>
        <p:txBody>
          <a:bodyPr wrap="square" lIns="0" tIns="0" rIns="0" bIns="0" rtlCol="0" anchor="ctr"/>
          <a:lstStyle/>
          <a:p>
            <a:pPr indent="0" marL="0">
              <a:buNone/>
            </a:pPr>
            <a:r>
              <a:rPr lang="en-US" sz="1300" b="1" spc="200" kern="0" dirty="0">
                <a:solidFill>
                  <a:srgbClr val="14171F"/>
                </a:solidFill>
                <a:latin typeface="Arial" pitchFamily="34" charset="0"/>
                <a:ea typeface="Arial" pitchFamily="34" charset="-122"/>
                <a:cs typeface="Arial" pitchFamily="34" charset="-120"/>
              </a:rPr>
              <a:t>ECONOMICS</a:t>
            </a:r>
            <a:endParaRPr lang="en-US" sz="1300" dirty="0"/>
          </a:p>
        </p:txBody>
      </p:sp>
      <p:sp>
        <p:nvSpPr>
          <p:cNvPr id="16" name="Text 13"/>
          <p:cNvSpPr/>
          <p:nvPr/>
        </p:nvSpPr>
        <p:spPr>
          <a:xfrm>
            <a:off x="6400800" y="4974336"/>
            <a:ext cx="5120640" cy="566928"/>
          </a:xfrm>
          <a:prstGeom prst="rect">
            <a:avLst/>
          </a:prstGeom>
          <a:noFill/>
          <a:ln/>
        </p:spPr>
        <p:txBody>
          <a:bodyPr wrap="square" lIns="0" tIns="0" rIns="0" bIns="0" rtlCol="0" anchor="ctr"/>
          <a:lstStyle/>
          <a:p>
            <a:pPr indent="0" marL="0">
              <a:lnSpc>
                <a:spcPts val="1500"/>
              </a:lnSpc>
              <a:buNone/>
            </a:pPr>
            <a:r>
              <a:rPr lang="en-US" sz="1150" dirty="0">
                <a:solidFill>
                  <a:srgbClr val="4B4753"/>
                </a:solidFill>
                <a:latin typeface="Arial" pitchFamily="34" charset="0"/>
                <a:ea typeface="Arial" pitchFamily="34" charset="-122"/>
                <a:cs typeface="Arial" pitchFamily="34" charset="-120"/>
              </a:rPr>
              <a:t>$350,000 of store EBITDA on builds that increasingly cost $300,000, not $1 million.</a:t>
            </a:r>
            <a:endParaRPr lang="en-US" sz="1150" dirty="0"/>
          </a:p>
        </p:txBody>
      </p:sp>
      <p:sp>
        <p:nvSpPr>
          <p:cNvPr id="17" name="Text 14"/>
          <p:cNvSpPr/>
          <p:nvPr/>
        </p:nvSpPr>
        <p:spPr>
          <a:xfrm>
            <a:off x="5852160" y="5614416"/>
            <a:ext cx="502920" cy="274320"/>
          </a:xfrm>
          <a:prstGeom prst="rect">
            <a:avLst/>
          </a:prstGeom>
          <a:noFill/>
          <a:ln/>
        </p:spPr>
        <p:txBody>
          <a:bodyPr wrap="square" lIns="0" tIns="0" rIns="0" bIns="0" rtlCol="0" anchor="ctr"/>
          <a:lstStyle/>
          <a:p>
            <a:pPr indent="0" marL="0">
              <a:buNone/>
            </a:pPr>
            <a:r>
              <a:rPr lang="en-US" sz="1150" b="1" dirty="0">
                <a:solidFill>
                  <a:srgbClr val="ED1B76"/>
                </a:solidFill>
                <a:latin typeface="Arial" pitchFamily="34" charset="0"/>
                <a:ea typeface="Arial" pitchFamily="34" charset="-122"/>
                <a:cs typeface="Arial" pitchFamily="34" charset="-120"/>
              </a:rPr>
              <a:t>05</a:t>
            </a:r>
            <a:endParaRPr lang="en-US" sz="1150" dirty="0"/>
          </a:p>
        </p:txBody>
      </p:sp>
      <p:sp>
        <p:nvSpPr>
          <p:cNvPr id="18" name="Text 15"/>
          <p:cNvSpPr/>
          <p:nvPr/>
        </p:nvSpPr>
        <p:spPr>
          <a:xfrm>
            <a:off x="6400800" y="5614416"/>
            <a:ext cx="5120640" cy="274320"/>
          </a:xfrm>
          <a:prstGeom prst="rect">
            <a:avLst/>
          </a:prstGeom>
          <a:noFill/>
          <a:ln/>
        </p:spPr>
        <p:txBody>
          <a:bodyPr wrap="square" lIns="0" tIns="0" rIns="0" bIns="0" rtlCol="0" anchor="ctr"/>
          <a:lstStyle/>
          <a:p>
            <a:pPr indent="0" marL="0">
              <a:buNone/>
            </a:pPr>
            <a:r>
              <a:rPr lang="en-US" sz="1300" b="1" spc="200" kern="0" dirty="0">
                <a:solidFill>
                  <a:srgbClr val="14171F"/>
                </a:solidFill>
                <a:latin typeface="Arial" pitchFamily="34" charset="0"/>
                <a:ea typeface="Arial" pitchFamily="34" charset="-122"/>
                <a:cs typeface="Arial" pitchFamily="34" charset="-120"/>
              </a:rPr>
              <a:t>ONE MARKET</a:t>
            </a:r>
            <a:endParaRPr lang="en-US" sz="1300" dirty="0"/>
          </a:p>
        </p:txBody>
      </p:sp>
      <p:sp>
        <p:nvSpPr>
          <p:cNvPr id="19" name="Text 16"/>
          <p:cNvSpPr/>
          <p:nvPr/>
        </p:nvSpPr>
        <p:spPr>
          <a:xfrm>
            <a:off x="6400800" y="5907024"/>
            <a:ext cx="5120640" cy="566928"/>
          </a:xfrm>
          <a:prstGeom prst="rect">
            <a:avLst/>
          </a:prstGeom>
          <a:noFill/>
          <a:ln/>
        </p:spPr>
        <p:txBody>
          <a:bodyPr wrap="square" lIns="0" tIns="0" rIns="0" bIns="0" rtlCol="0" anchor="ctr"/>
          <a:lstStyle/>
          <a:p>
            <a:pPr indent="0" marL="0">
              <a:lnSpc>
                <a:spcPts val="1500"/>
              </a:lnSpc>
              <a:buNone/>
            </a:pPr>
            <a:r>
              <a:rPr lang="en-US" sz="1150" dirty="0">
                <a:solidFill>
                  <a:srgbClr val="4B4753"/>
                </a:solidFill>
                <a:latin typeface="Arial" pitchFamily="34" charset="0"/>
                <a:ea typeface="Arial" pitchFamily="34" charset="-122"/>
                <a:cs typeface="Arial" pitchFamily="34" charset="-120"/>
              </a:rPr>
              <a:t>Sixteen stores in one metro. Every store inside an hour of every other one, and of the people running them.</a:t>
            </a:r>
            <a:endParaRPr lang="en-US" sz="1150" dirty="0"/>
          </a:p>
        </p:txBody>
      </p:sp>
      <p:sp>
        <p:nvSpPr>
          <p:cNvPr id="20" name="Shape 17"/>
          <p:cNvSpPr/>
          <p:nvPr/>
        </p:nvSpPr>
        <p:spPr>
          <a:xfrm>
            <a:off x="11347704" y="6217920"/>
            <a:ext cx="347472" cy="347472"/>
          </a:xfrm>
          <a:prstGeom prst="ellipse">
            <a:avLst/>
          </a:prstGeom>
          <a:solidFill>
            <a:srgbClr val="ED1B76"/>
          </a:solidFill>
          <a:ln/>
        </p:spPr>
      </p:sp>
      <p:sp>
        <p:nvSpPr>
          <p:cNvPr id="21" name="Text 18"/>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home/claude/outcast/assets/w_brand_store.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566928" y="457200"/>
            <a:ext cx="7863840" cy="713232"/>
          </a:xfrm>
          <a:prstGeom prst="rect">
            <a:avLst/>
          </a:prstGeom>
          <a:noFill/>
          <a:ln/>
        </p:spPr>
        <p:txBody>
          <a:bodyPr wrap="square" lIns="0" tIns="0" rIns="0" bIns="0" rtlCol="0" anchor="ctr"/>
          <a:lstStyle/>
          <a:p>
            <a:pPr indent="0" marL="0">
              <a:buNone/>
            </a:pPr>
            <a:r>
              <a:rPr lang="en-US" sz="3600" b="1" spc="100" kern="0" dirty="0">
                <a:solidFill>
                  <a:srgbClr val="FFFFFF"/>
                </a:solidFill>
                <a:latin typeface="Arial" pitchFamily="34" charset="0"/>
                <a:ea typeface="Arial" pitchFamily="34" charset="-122"/>
                <a:cs typeface="Arial" pitchFamily="34" charset="-120"/>
              </a:rPr>
              <a:t>INCOMPARABLY DOPE</a:t>
            </a:r>
            <a:endParaRPr lang="en-US" sz="3600" dirty="0"/>
          </a:p>
        </p:txBody>
      </p:sp>
      <p:sp>
        <p:nvSpPr>
          <p:cNvPr id="4" name="Text 1"/>
          <p:cNvSpPr/>
          <p:nvPr/>
        </p:nvSpPr>
        <p:spPr>
          <a:xfrm>
            <a:off x="585216" y="1243584"/>
            <a:ext cx="6766560" cy="329184"/>
          </a:xfrm>
          <a:prstGeom prst="rect">
            <a:avLst/>
          </a:prstGeom>
          <a:noFill/>
          <a:ln/>
        </p:spPr>
        <p:txBody>
          <a:bodyPr wrap="square" lIns="0" tIns="0" rIns="0" bIns="0" rtlCol="0" anchor="ctr"/>
          <a:lstStyle/>
          <a:p>
            <a:pPr indent="0" marL="0">
              <a:buNone/>
            </a:pPr>
            <a:r>
              <a:rPr lang="en-US" sz="1450" dirty="0">
                <a:solidFill>
                  <a:srgbClr val="ED1B76"/>
                </a:solidFill>
                <a:latin typeface="Arial" pitchFamily="34" charset="0"/>
                <a:ea typeface="Arial" pitchFamily="34" charset="-122"/>
                <a:cs typeface="Arial" pitchFamily="34" charset="-120"/>
              </a:rPr>
              <a:t>The brand is the asset. Everything else is evidence.</a:t>
            </a:r>
            <a:endParaRPr lang="en-US" sz="1450" dirty="0"/>
          </a:p>
        </p:txBody>
      </p:sp>
      <p:sp>
        <p:nvSpPr>
          <p:cNvPr id="5" name="Text 2"/>
          <p:cNvSpPr/>
          <p:nvPr/>
        </p:nvSpPr>
        <p:spPr>
          <a:xfrm>
            <a:off x="585216" y="6455664"/>
            <a:ext cx="4754880" cy="237744"/>
          </a:xfrm>
          <a:prstGeom prst="rect">
            <a:avLst/>
          </a:prstGeom>
          <a:noFill/>
          <a:ln/>
        </p:spPr>
        <p:txBody>
          <a:bodyPr wrap="square" lIns="0" tIns="0" rIns="0" bIns="0" rtlCol="0" anchor="ctr"/>
          <a:lstStyle/>
          <a:p>
            <a:pPr indent="0" marL="0">
              <a:buNone/>
            </a:pPr>
            <a:r>
              <a:rPr lang="en-US" sz="850" b="1" spc="200" kern="0" dirty="0">
                <a:solidFill>
                  <a:srgbClr val="FFFFFF"/>
                </a:solidFill>
                <a:latin typeface="Arial" pitchFamily="34" charset="0"/>
                <a:ea typeface="Arial" pitchFamily="34" charset="-122"/>
                <a:cs typeface="Arial" pitchFamily="34" charset="-120"/>
              </a:rPr>
              <a:t>EAST MESA PROTOTYPE  ·  RENDERING</a:t>
            </a:r>
            <a:endParaRPr lang="en-US" sz="850" dirty="0"/>
          </a:p>
        </p:txBody>
      </p:sp>
      <p:sp>
        <p:nvSpPr>
          <p:cNvPr id="6" name="Shape 3"/>
          <p:cNvSpPr/>
          <p:nvPr/>
        </p:nvSpPr>
        <p:spPr>
          <a:xfrm>
            <a:off x="11347704" y="6217920"/>
            <a:ext cx="347472" cy="347472"/>
          </a:xfrm>
          <a:prstGeom prst="ellipse">
            <a:avLst/>
          </a:prstGeom>
          <a:solidFill>
            <a:srgbClr val="ED1B76"/>
          </a:solidFill>
          <a:ln/>
        </p:spPr>
      </p:sp>
      <p:sp>
        <p:nvSpPr>
          <p:cNvPr id="7" name="Text 4"/>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PRODUCT</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Four lines. One ticket.</a:t>
            </a:r>
            <a:endParaRPr lang="en-US" sz="2700" dirty="0"/>
          </a:p>
        </p:txBody>
      </p:sp>
      <p:sp>
        <p:nvSpPr>
          <p:cNvPr id="4" name="Text 2"/>
          <p:cNvSpPr/>
          <p:nvPr/>
        </p:nvSpPr>
        <p:spPr>
          <a:xfrm>
            <a:off x="685800" y="1591056"/>
            <a:ext cx="10607040" cy="45720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Two of these are things a drive-through coffee brand cannot make, and two are things a doughnut shop cannot pour. One window sells all four, and the ticket carries all four.</a:t>
            </a:r>
            <a:endParaRPr lang="en-US" sz="1300" dirty="0"/>
          </a:p>
        </p:txBody>
      </p:sp>
      <p:pic>
        <p:nvPicPr>
          <p:cNvPr id="5" name="Image 0" descr="/home/claude/outcast/assets/t_doughnuts.jpg">    </p:cNvPr>
          <p:cNvPicPr>
            <a:picLocks noChangeAspect="1"/>
          </p:cNvPicPr>
          <p:nvPr/>
        </p:nvPicPr>
        <p:blipFill>
          <a:blip r:embed="rId1"/>
          <a:stretch>
            <a:fillRect/>
          </a:stretch>
        </p:blipFill>
        <p:spPr>
          <a:xfrm>
            <a:off x="685800" y="2139696"/>
            <a:ext cx="2537460" cy="2337206"/>
          </a:xfrm>
          <a:prstGeom prst="rect">
            <a:avLst/>
          </a:prstGeom>
        </p:spPr>
      </p:pic>
      <p:sp>
        <p:nvSpPr>
          <p:cNvPr id="6" name="Text 3"/>
          <p:cNvSpPr/>
          <p:nvPr/>
        </p:nvSpPr>
        <p:spPr>
          <a:xfrm>
            <a:off x="685800" y="4599432"/>
            <a:ext cx="411480" cy="256032"/>
          </a:xfrm>
          <a:prstGeom prst="rect">
            <a:avLst/>
          </a:prstGeom>
          <a:noFill/>
          <a:ln/>
        </p:spPr>
        <p:txBody>
          <a:bodyPr wrap="square" lIns="0" tIns="0" rIns="0" bIns="0" rtlCol="0" anchor="ctr"/>
          <a:lstStyle/>
          <a:p>
            <a:pPr indent="0" marL="0">
              <a:buNone/>
            </a:pPr>
            <a:r>
              <a:rPr lang="en-US" sz="1100" b="1" dirty="0">
                <a:solidFill>
                  <a:srgbClr val="ED1B76"/>
                </a:solidFill>
                <a:latin typeface="Arial" pitchFamily="34" charset="0"/>
                <a:ea typeface="Arial" pitchFamily="34" charset="-122"/>
                <a:cs typeface="Arial" pitchFamily="34" charset="-120"/>
              </a:rPr>
              <a:t>01</a:t>
            </a:r>
            <a:endParaRPr lang="en-US" sz="1100" dirty="0"/>
          </a:p>
        </p:txBody>
      </p:sp>
      <p:sp>
        <p:nvSpPr>
          <p:cNvPr id="7" name="Text 4"/>
          <p:cNvSpPr/>
          <p:nvPr/>
        </p:nvSpPr>
        <p:spPr>
          <a:xfrm>
            <a:off x="1051560" y="4599432"/>
            <a:ext cx="2194560" cy="256032"/>
          </a:xfrm>
          <a:prstGeom prst="rect">
            <a:avLst/>
          </a:prstGeom>
          <a:noFill/>
          <a:ln/>
        </p:spPr>
        <p:txBody>
          <a:bodyPr wrap="square" lIns="0" tIns="0" rIns="0" bIns="0" rtlCol="0" anchor="ctr"/>
          <a:lstStyle/>
          <a:p>
            <a:pPr indent="0" marL="0">
              <a:buNone/>
            </a:pPr>
            <a:r>
              <a:rPr lang="en-US" sz="1050" b="1" spc="60" kern="0" dirty="0">
                <a:solidFill>
                  <a:srgbClr val="14171F"/>
                </a:solidFill>
                <a:latin typeface="Arial" pitchFamily="34" charset="0"/>
                <a:ea typeface="Arial" pitchFamily="34" charset="-122"/>
                <a:cs typeface="Arial" pitchFamily="34" charset="-120"/>
              </a:rPr>
              <a:t>LAYERED DOUGHNUTS</a:t>
            </a:r>
            <a:endParaRPr lang="en-US" sz="1050" dirty="0"/>
          </a:p>
        </p:txBody>
      </p:sp>
      <p:sp>
        <p:nvSpPr>
          <p:cNvPr id="8" name="Text 5"/>
          <p:cNvSpPr/>
          <p:nvPr/>
        </p:nvSpPr>
        <p:spPr>
          <a:xfrm>
            <a:off x="685800" y="4901184"/>
            <a:ext cx="2537460" cy="786384"/>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Laminated in layers, with toppings built to play off each other.</a:t>
            </a:r>
            <a:endParaRPr lang="en-US" sz="1050" dirty="0"/>
          </a:p>
        </p:txBody>
      </p:sp>
      <p:pic>
        <p:nvPicPr>
          <p:cNvPr id="9" name="Image 1" descr="/home/claude/outcast/assets/t_coffee.jpg">    </p:cNvPr>
          <p:cNvPicPr>
            <a:picLocks noChangeAspect="1"/>
          </p:cNvPicPr>
          <p:nvPr/>
        </p:nvPicPr>
        <p:blipFill>
          <a:blip r:embed="rId2"/>
          <a:stretch>
            <a:fillRect/>
          </a:stretch>
        </p:blipFill>
        <p:spPr>
          <a:xfrm>
            <a:off x="3451860" y="2139696"/>
            <a:ext cx="2537460" cy="2337206"/>
          </a:xfrm>
          <a:prstGeom prst="rect">
            <a:avLst/>
          </a:prstGeom>
        </p:spPr>
      </p:pic>
      <p:sp>
        <p:nvSpPr>
          <p:cNvPr id="10" name="Text 6"/>
          <p:cNvSpPr/>
          <p:nvPr/>
        </p:nvSpPr>
        <p:spPr>
          <a:xfrm>
            <a:off x="3451860" y="4599432"/>
            <a:ext cx="411480" cy="256032"/>
          </a:xfrm>
          <a:prstGeom prst="rect">
            <a:avLst/>
          </a:prstGeom>
          <a:noFill/>
          <a:ln/>
        </p:spPr>
        <p:txBody>
          <a:bodyPr wrap="square" lIns="0" tIns="0" rIns="0" bIns="0" rtlCol="0" anchor="ctr"/>
          <a:lstStyle/>
          <a:p>
            <a:pPr indent="0" marL="0">
              <a:buNone/>
            </a:pPr>
            <a:r>
              <a:rPr lang="en-US" sz="1100" b="1" dirty="0">
                <a:solidFill>
                  <a:srgbClr val="ED1B76"/>
                </a:solidFill>
                <a:latin typeface="Arial" pitchFamily="34" charset="0"/>
                <a:ea typeface="Arial" pitchFamily="34" charset="-122"/>
                <a:cs typeface="Arial" pitchFamily="34" charset="-120"/>
              </a:rPr>
              <a:t>02</a:t>
            </a:r>
            <a:endParaRPr lang="en-US" sz="1100" dirty="0"/>
          </a:p>
        </p:txBody>
      </p:sp>
      <p:sp>
        <p:nvSpPr>
          <p:cNvPr id="11" name="Text 7"/>
          <p:cNvSpPr/>
          <p:nvPr/>
        </p:nvSpPr>
        <p:spPr>
          <a:xfrm>
            <a:off x="3817620" y="4599432"/>
            <a:ext cx="2194560" cy="256032"/>
          </a:xfrm>
          <a:prstGeom prst="rect">
            <a:avLst/>
          </a:prstGeom>
          <a:noFill/>
          <a:ln/>
        </p:spPr>
        <p:txBody>
          <a:bodyPr wrap="square" lIns="0" tIns="0" rIns="0" bIns="0" rtlCol="0" anchor="ctr"/>
          <a:lstStyle/>
          <a:p>
            <a:pPr indent="0" marL="0">
              <a:buNone/>
            </a:pPr>
            <a:r>
              <a:rPr lang="en-US" sz="1050" b="1" spc="60" kern="0" dirty="0">
                <a:solidFill>
                  <a:srgbClr val="14171F"/>
                </a:solidFill>
                <a:latin typeface="Arial" pitchFamily="34" charset="0"/>
                <a:ea typeface="Arial" pitchFamily="34" charset="-122"/>
                <a:cs typeface="Arial" pitchFamily="34" charset="-120"/>
              </a:rPr>
              <a:t>SIGNATURE COFFEE</a:t>
            </a:r>
            <a:endParaRPr lang="en-US" sz="1050" dirty="0"/>
          </a:p>
        </p:txBody>
      </p:sp>
      <p:sp>
        <p:nvSpPr>
          <p:cNvPr id="12" name="Text 8"/>
          <p:cNvSpPr/>
          <p:nvPr/>
        </p:nvSpPr>
        <p:spPr>
          <a:xfrm>
            <a:off x="3451860" y="4901184"/>
            <a:ext cx="2537460" cy="786384"/>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Drip, cold brew, espresso and signature lattes — hot, iced or blended.</a:t>
            </a:r>
            <a:endParaRPr lang="en-US" sz="1050" dirty="0"/>
          </a:p>
        </p:txBody>
      </p:sp>
      <p:pic>
        <p:nvPicPr>
          <p:cNvPr id="13" name="Image 2" descr="/home/claude/outcast/assets/t_sandwich.jpg">    </p:cNvPr>
          <p:cNvPicPr>
            <a:picLocks noChangeAspect="1"/>
          </p:cNvPicPr>
          <p:nvPr/>
        </p:nvPicPr>
        <p:blipFill>
          <a:blip r:embed="rId3"/>
          <a:stretch>
            <a:fillRect/>
          </a:stretch>
        </p:blipFill>
        <p:spPr>
          <a:xfrm>
            <a:off x="6217920" y="2139696"/>
            <a:ext cx="2537460" cy="2337206"/>
          </a:xfrm>
          <a:prstGeom prst="rect">
            <a:avLst/>
          </a:prstGeom>
        </p:spPr>
      </p:pic>
      <p:sp>
        <p:nvSpPr>
          <p:cNvPr id="14" name="Text 9"/>
          <p:cNvSpPr/>
          <p:nvPr/>
        </p:nvSpPr>
        <p:spPr>
          <a:xfrm>
            <a:off x="6217920" y="4599432"/>
            <a:ext cx="411480" cy="256032"/>
          </a:xfrm>
          <a:prstGeom prst="rect">
            <a:avLst/>
          </a:prstGeom>
          <a:noFill/>
          <a:ln/>
        </p:spPr>
        <p:txBody>
          <a:bodyPr wrap="square" lIns="0" tIns="0" rIns="0" bIns="0" rtlCol="0" anchor="ctr"/>
          <a:lstStyle/>
          <a:p>
            <a:pPr indent="0" marL="0">
              <a:buNone/>
            </a:pPr>
            <a:r>
              <a:rPr lang="en-US" sz="1100" b="1" dirty="0">
                <a:solidFill>
                  <a:srgbClr val="ED1B76"/>
                </a:solidFill>
                <a:latin typeface="Arial" pitchFamily="34" charset="0"/>
                <a:ea typeface="Arial" pitchFamily="34" charset="-122"/>
                <a:cs typeface="Arial" pitchFamily="34" charset="-120"/>
              </a:rPr>
              <a:t>03</a:t>
            </a:r>
            <a:endParaRPr lang="en-US" sz="1100" dirty="0"/>
          </a:p>
        </p:txBody>
      </p:sp>
      <p:sp>
        <p:nvSpPr>
          <p:cNvPr id="15" name="Text 10"/>
          <p:cNvSpPr/>
          <p:nvPr/>
        </p:nvSpPr>
        <p:spPr>
          <a:xfrm>
            <a:off x="6583680" y="4599432"/>
            <a:ext cx="2194560" cy="256032"/>
          </a:xfrm>
          <a:prstGeom prst="rect">
            <a:avLst/>
          </a:prstGeom>
          <a:noFill/>
          <a:ln/>
        </p:spPr>
        <p:txBody>
          <a:bodyPr wrap="square" lIns="0" tIns="0" rIns="0" bIns="0" rtlCol="0" anchor="ctr"/>
          <a:lstStyle/>
          <a:p>
            <a:pPr indent="0" marL="0">
              <a:buNone/>
            </a:pPr>
            <a:r>
              <a:rPr lang="en-US" sz="1050" b="1" spc="60" kern="0" dirty="0">
                <a:solidFill>
                  <a:srgbClr val="14171F"/>
                </a:solidFill>
                <a:latin typeface="Arial" pitchFamily="34" charset="0"/>
                <a:ea typeface="Arial" pitchFamily="34" charset="-122"/>
                <a:cs typeface="Arial" pitchFamily="34" charset="-120"/>
              </a:rPr>
              <a:t>BREAKFAST SANDWICHES</a:t>
            </a:r>
            <a:endParaRPr lang="en-US" sz="1050" dirty="0"/>
          </a:p>
        </p:txBody>
      </p:sp>
      <p:sp>
        <p:nvSpPr>
          <p:cNvPr id="16" name="Text 11"/>
          <p:cNvSpPr/>
          <p:nvPr/>
        </p:nvSpPr>
        <p:spPr>
          <a:xfrm>
            <a:off x="6217920" y="4901184"/>
            <a:ext cx="2537460" cy="786384"/>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Fresh-cracked egg, real cheese and premium meats on a doughnut-shaped croissant bun.</a:t>
            </a:r>
            <a:endParaRPr lang="en-US" sz="1050" dirty="0"/>
          </a:p>
        </p:txBody>
      </p:sp>
      <p:pic>
        <p:nvPicPr>
          <p:cNvPr id="17" name="Image 3" descr="/home/claude/outcast/assets/t_aura.jpg">    </p:cNvPr>
          <p:cNvPicPr>
            <a:picLocks noChangeAspect="1"/>
          </p:cNvPicPr>
          <p:nvPr/>
        </p:nvPicPr>
        <p:blipFill>
          <a:blip r:embed="rId4"/>
          <a:stretch>
            <a:fillRect/>
          </a:stretch>
        </p:blipFill>
        <p:spPr>
          <a:xfrm>
            <a:off x="8983980" y="2139696"/>
            <a:ext cx="2537460" cy="2337206"/>
          </a:xfrm>
          <a:prstGeom prst="rect">
            <a:avLst/>
          </a:prstGeom>
        </p:spPr>
      </p:pic>
      <p:sp>
        <p:nvSpPr>
          <p:cNvPr id="18" name="Text 12"/>
          <p:cNvSpPr/>
          <p:nvPr/>
        </p:nvSpPr>
        <p:spPr>
          <a:xfrm>
            <a:off x="8983980" y="4599432"/>
            <a:ext cx="411480" cy="256032"/>
          </a:xfrm>
          <a:prstGeom prst="rect">
            <a:avLst/>
          </a:prstGeom>
          <a:noFill/>
          <a:ln/>
        </p:spPr>
        <p:txBody>
          <a:bodyPr wrap="square" lIns="0" tIns="0" rIns="0" bIns="0" rtlCol="0" anchor="ctr"/>
          <a:lstStyle/>
          <a:p>
            <a:pPr indent="0" marL="0">
              <a:buNone/>
            </a:pPr>
            <a:r>
              <a:rPr lang="en-US" sz="1100" b="1" dirty="0">
                <a:solidFill>
                  <a:srgbClr val="ED1B76"/>
                </a:solidFill>
                <a:latin typeface="Arial" pitchFamily="34" charset="0"/>
                <a:ea typeface="Arial" pitchFamily="34" charset="-122"/>
                <a:cs typeface="Arial" pitchFamily="34" charset="-120"/>
              </a:rPr>
              <a:t>04</a:t>
            </a:r>
            <a:endParaRPr lang="en-US" sz="1100" dirty="0"/>
          </a:p>
        </p:txBody>
      </p:sp>
      <p:sp>
        <p:nvSpPr>
          <p:cNvPr id="19" name="Text 13"/>
          <p:cNvSpPr/>
          <p:nvPr/>
        </p:nvSpPr>
        <p:spPr>
          <a:xfrm>
            <a:off x="9349740" y="4599432"/>
            <a:ext cx="2194560" cy="256032"/>
          </a:xfrm>
          <a:prstGeom prst="rect">
            <a:avLst/>
          </a:prstGeom>
          <a:noFill/>
          <a:ln/>
        </p:spPr>
        <p:txBody>
          <a:bodyPr wrap="square" lIns="0" tIns="0" rIns="0" bIns="0" rtlCol="0" anchor="ctr"/>
          <a:lstStyle/>
          <a:p>
            <a:pPr indent="0" marL="0">
              <a:buNone/>
            </a:pPr>
            <a:r>
              <a:rPr lang="en-US" sz="1050" b="1" spc="60" kern="0" dirty="0">
                <a:solidFill>
                  <a:srgbClr val="14171F"/>
                </a:solidFill>
                <a:latin typeface="Arial" pitchFamily="34" charset="0"/>
                <a:ea typeface="Arial" pitchFamily="34" charset="-122"/>
                <a:cs typeface="Arial" pitchFamily="34" charset="-120"/>
              </a:rPr>
              <a:t>AURA ENERGY</a:t>
            </a:r>
            <a:endParaRPr lang="en-US" sz="1050" dirty="0"/>
          </a:p>
        </p:txBody>
      </p:sp>
      <p:sp>
        <p:nvSpPr>
          <p:cNvPr id="20" name="Text 14"/>
          <p:cNvSpPr/>
          <p:nvPr/>
        </p:nvSpPr>
        <p:spPr>
          <a:xfrm>
            <a:off x="8983980" y="4901184"/>
            <a:ext cx="2537460" cy="786384"/>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Our own energy line. The afternoon daypart, owned.</a:t>
            </a:r>
            <a:endParaRPr lang="en-US" sz="1050" dirty="0"/>
          </a:p>
        </p:txBody>
      </p:sp>
      <p:sp>
        <p:nvSpPr>
          <p:cNvPr id="21" name="Shape 15"/>
          <p:cNvSpPr/>
          <p:nvPr/>
        </p:nvSpPr>
        <p:spPr>
          <a:xfrm>
            <a:off x="685800" y="5888736"/>
            <a:ext cx="82296" cy="310896"/>
          </a:xfrm>
          <a:prstGeom prst="rect">
            <a:avLst/>
          </a:prstGeom>
          <a:solidFill>
            <a:srgbClr val="ED1B76"/>
          </a:solidFill>
          <a:ln/>
        </p:spPr>
      </p:sp>
      <p:sp>
        <p:nvSpPr>
          <p:cNvPr id="22" name="Text 16"/>
          <p:cNvSpPr/>
          <p:nvPr/>
        </p:nvSpPr>
        <p:spPr>
          <a:xfrm>
            <a:off x="932688" y="5888736"/>
            <a:ext cx="10332720" cy="310896"/>
          </a:xfrm>
          <a:prstGeom prst="rect">
            <a:avLst/>
          </a:prstGeom>
          <a:noFill/>
          <a:ln/>
        </p:spPr>
        <p:txBody>
          <a:bodyPr wrap="square" lIns="0" tIns="0" rIns="0" bIns="0" rtlCol="0" anchor="ctr"/>
          <a:lstStyle/>
          <a:p>
            <a:pPr indent="0" marL="0">
              <a:buNone/>
            </a:pPr>
            <a:r>
              <a:rPr lang="en-US" sz="1250" b="1" dirty="0">
                <a:solidFill>
                  <a:srgbClr val="B01055"/>
                </a:solidFill>
                <a:latin typeface="Arial" pitchFamily="34" charset="0"/>
                <a:ea typeface="Arial" pitchFamily="34" charset="-122"/>
                <a:cs typeface="Arial" pitchFamily="34" charset="-120"/>
              </a:rPr>
              <a:t>Dutch Bros does $2M a store on drinks alone, and is now adding food for a four-point lift. We start where they are trying to get to.</a:t>
            </a:r>
            <a:endParaRPr lang="en-US" sz="1250" dirty="0"/>
          </a:p>
        </p:txBody>
      </p:sp>
      <p:sp>
        <p:nvSpPr>
          <p:cNvPr id="23" name="Shape 17"/>
          <p:cNvSpPr/>
          <p:nvPr/>
        </p:nvSpPr>
        <p:spPr>
          <a:xfrm>
            <a:off x="11347704" y="6217920"/>
            <a:ext cx="347472" cy="347472"/>
          </a:xfrm>
          <a:prstGeom prst="ellipse">
            <a:avLst/>
          </a:prstGeom>
          <a:solidFill>
            <a:srgbClr val="ED1B76"/>
          </a:solidFill>
          <a:ln/>
        </p:spPr>
      </p:sp>
      <p:sp>
        <p:nvSpPr>
          <p:cNvPr id="24" name="Text 18"/>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WHAT IS ALREADY OPEN</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Hayden is open. Everything after it is a repeat.</a:t>
            </a:r>
            <a:endParaRPr lang="en-US" sz="2700" dirty="0"/>
          </a:p>
        </p:txBody>
      </p:sp>
      <p:sp>
        <p:nvSpPr>
          <p:cNvPr id="4" name="Text 2"/>
          <p:cNvSpPr/>
          <p:nvPr/>
        </p:nvSpPr>
        <p:spPr>
          <a:xfrm>
            <a:off x="685800" y="1627632"/>
            <a:ext cx="10607040" cy="54864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Three years in Mesa building the concept and dialing in the menu. That shop closed in July 2026 and the drive-through opened in August. Hayden is store one — and every store after it is a repeat of it, not of the shop.</a:t>
            </a:r>
            <a:endParaRPr lang="en-US" sz="1300" dirty="0"/>
          </a:p>
        </p:txBody>
      </p:sp>
      <p:sp>
        <p:nvSpPr>
          <p:cNvPr id="5" name="Text 3"/>
          <p:cNvSpPr/>
          <p:nvPr/>
        </p:nvSpPr>
        <p:spPr>
          <a:xfrm>
            <a:off x="685800" y="2468880"/>
            <a:ext cx="2560320" cy="658368"/>
          </a:xfrm>
          <a:prstGeom prst="rect">
            <a:avLst/>
          </a:prstGeom>
          <a:noFill/>
          <a:ln/>
        </p:spPr>
        <p:txBody>
          <a:bodyPr wrap="square" lIns="0" tIns="0" rIns="0" bIns="0" rtlCol="0" anchor="ctr"/>
          <a:lstStyle/>
          <a:p>
            <a:pPr indent="0" marL="0">
              <a:buNone/>
            </a:pPr>
            <a:r>
              <a:rPr lang="en-US" sz="3400" b="1" dirty="0">
                <a:solidFill>
                  <a:srgbClr val="14171F"/>
                </a:solidFill>
                <a:latin typeface="Arial" pitchFamily="34" charset="0"/>
                <a:ea typeface="Arial" pitchFamily="34" charset="-122"/>
                <a:cs typeface="Arial" pitchFamily="34" charset="-120"/>
              </a:rPr>
              <a:t>$1.4M</a:t>
            </a:r>
            <a:endParaRPr lang="en-US" sz="3400" dirty="0"/>
          </a:p>
        </p:txBody>
      </p:sp>
      <p:sp>
        <p:nvSpPr>
          <p:cNvPr id="6" name="Text 4"/>
          <p:cNvSpPr/>
          <p:nvPr/>
        </p:nvSpPr>
        <p:spPr>
          <a:xfrm>
            <a:off x="685800" y="3163824"/>
            <a:ext cx="2560320" cy="292608"/>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designed AUV</a:t>
            </a:r>
            <a:endParaRPr lang="en-US" sz="1150" dirty="0"/>
          </a:p>
        </p:txBody>
      </p:sp>
      <p:sp>
        <p:nvSpPr>
          <p:cNvPr id="7" name="Text 5"/>
          <p:cNvSpPr/>
          <p:nvPr/>
        </p:nvSpPr>
        <p:spPr>
          <a:xfrm>
            <a:off x="3474720" y="2468880"/>
            <a:ext cx="2560320" cy="658368"/>
          </a:xfrm>
          <a:prstGeom prst="rect">
            <a:avLst/>
          </a:prstGeom>
          <a:noFill/>
          <a:ln/>
        </p:spPr>
        <p:txBody>
          <a:bodyPr wrap="square" lIns="0" tIns="0" rIns="0" bIns="0" rtlCol="0" anchor="ctr"/>
          <a:lstStyle/>
          <a:p>
            <a:pPr indent="0" marL="0">
              <a:buNone/>
            </a:pPr>
            <a:r>
              <a:rPr lang="en-US" sz="3400" b="1" dirty="0">
                <a:solidFill>
                  <a:srgbClr val="14171F"/>
                </a:solidFill>
                <a:latin typeface="Arial" pitchFamily="34" charset="0"/>
                <a:ea typeface="Arial" pitchFamily="34" charset="-122"/>
                <a:cs typeface="Arial" pitchFamily="34" charset="-120"/>
              </a:rPr>
              <a:t>21.6%</a:t>
            </a:r>
            <a:endParaRPr lang="en-US" sz="3400" dirty="0"/>
          </a:p>
        </p:txBody>
      </p:sp>
      <p:sp>
        <p:nvSpPr>
          <p:cNvPr id="8" name="Text 6"/>
          <p:cNvSpPr/>
          <p:nvPr/>
        </p:nvSpPr>
        <p:spPr>
          <a:xfrm>
            <a:off x="3474720" y="3163824"/>
            <a:ext cx="2560320" cy="292608"/>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store margin at maturity</a:t>
            </a:r>
            <a:endParaRPr lang="en-US" sz="1150" dirty="0"/>
          </a:p>
        </p:txBody>
      </p:sp>
      <p:sp>
        <p:nvSpPr>
          <p:cNvPr id="9" name="Text 7"/>
          <p:cNvSpPr/>
          <p:nvPr/>
        </p:nvSpPr>
        <p:spPr>
          <a:xfrm>
            <a:off x="6263640" y="2468880"/>
            <a:ext cx="2560320" cy="658368"/>
          </a:xfrm>
          <a:prstGeom prst="rect">
            <a:avLst/>
          </a:prstGeom>
          <a:noFill/>
          <a:ln/>
        </p:spPr>
        <p:txBody>
          <a:bodyPr wrap="square" lIns="0" tIns="0" rIns="0" bIns="0" rtlCol="0" anchor="ctr"/>
          <a:lstStyle/>
          <a:p>
            <a:pPr indent="0" marL="0">
              <a:buNone/>
            </a:pPr>
            <a:r>
              <a:rPr lang="en-US" sz="3400" b="1" dirty="0">
                <a:solidFill>
                  <a:srgbClr val="14171F"/>
                </a:solidFill>
                <a:latin typeface="Arial" pitchFamily="34" charset="0"/>
                <a:ea typeface="Arial" pitchFamily="34" charset="-122"/>
                <a:cs typeface="Arial" pitchFamily="34" charset="-120"/>
              </a:rPr>
              <a:t>120 DAYS</a:t>
            </a:r>
            <a:endParaRPr lang="en-US" sz="3400" dirty="0"/>
          </a:p>
        </p:txBody>
      </p:sp>
      <p:sp>
        <p:nvSpPr>
          <p:cNvPr id="10" name="Text 8"/>
          <p:cNvSpPr/>
          <p:nvPr/>
        </p:nvSpPr>
        <p:spPr>
          <a:xfrm>
            <a:off x="6263640" y="3163824"/>
            <a:ext cx="2560320" cy="292608"/>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lease to open</a:t>
            </a:r>
            <a:endParaRPr lang="en-US" sz="1150" dirty="0"/>
          </a:p>
        </p:txBody>
      </p:sp>
      <p:sp>
        <p:nvSpPr>
          <p:cNvPr id="11" name="Text 9"/>
          <p:cNvSpPr/>
          <p:nvPr/>
        </p:nvSpPr>
        <p:spPr>
          <a:xfrm>
            <a:off x="9052560" y="2468880"/>
            <a:ext cx="2560320" cy="658368"/>
          </a:xfrm>
          <a:prstGeom prst="rect">
            <a:avLst/>
          </a:prstGeom>
          <a:noFill/>
          <a:ln/>
        </p:spPr>
        <p:txBody>
          <a:bodyPr wrap="square" lIns="0" tIns="0" rIns="0" bIns="0" rtlCol="0" anchor="ctr"/>
          <a:lstStyle/>
          <a:p>
            <a:pPr indent="0" marL="0">
              <a:buNone/>
            </a:pPr>
            <a:r>
              <a:rPr lang="en-US" sz="3400" b="1" dirty="0">
                <a:solidFill>
                  <a:srgbClr val="14171F"/>
                </a:solidFill>
                <a:latin typeface="Arial" pitchFamily="34" charset="0"/>
                <a:ea typeface="Arial" pitchFamily="34" charset="-122"/>
                <a:cs typeface="Arial" pitchFamily="34" charset="-120"/>
              </a:rPr>
              <a:t>&lt; 3 MIN</a:t>
            </a:r>
            <a:endParaRPr lang="en-US" sz="3400" dirty="0"/>
          </a:p>
        </p:txBody>
      </p:sp>
      <p:sp>
        <p:nvSpPr>
          <p:cNvPr id="12" name="Text 10"/>
          <p:cNvSpPr/>
          <p:nvPr/>
        </p:nvSpPr>
        <p:spPr>
          <a:xfrm>
            <a:off x="9052560" y="3163824"/>
            <a:ext cx="2560320" cy="292608"/>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ticket at the window</a:t>
            </a:r>
            <a:endParaRPr lang="en-US" sz="1150" dirty="0"/>
          </a:p>
        </p:txBody>
      </p:sp>
      <p:sp>
        <p:nvSpPr>
          <p:cNvPr id="13" name="Shape 11"/>
          <p:cNvSpPr/>
          <p:nvPr/>
        </p:nvSpPr>
        <p:spPr>
          <a:xfrm>
            <a:off x="685800" y="3858768"/>
            <a:ext cx="10835640" cy="2048256"/>
          </a:xfrm>
          <a:prstGeom prst="rect">
            <a:avLst/>
          </a:prstGeom>
          <a:solidFill>
            <a:srgbClr val="F6F4F8"/>
          </a:solidFill>
          <a:ln/>
        </p:spPr>
      </p:sp>
      <p:sp>
        <p:nvSpPr>
          <p:cNvPr id="14" name="Text 12"/>
          <p:cNvSpPr/>
          <p:nvPr/>
        </p:nvSpPr>
        <p:spPr>
          <a:xfrm>
            <a:off x="960120" y="4059936"/>
            <a:ext cx="5486400" cy="256032"/>
          </a:xfrm>
          <a:prstGeom prst="rect">
            <a:avLst/>
          </a:prstGeom>
          <a:noFill/>
          <a:ln/>
        </p:spPr>
        <p:txBody>
          <a:bodyPr wrap="square" lIns="0" tIns="0" rIns="0" bIns="0" rtlCol="0" anchor="ctr"/>
          <a:lstStyle/>
          <a:p>
            <a:pPr indent="0" marL="0">
              <a:buNone/>
            </a:pPr>
            <a:r>
              <a:rPr lang="en-US" sz="1000" b="1" spc="220" kern="0" dirty="0">
                <a:solidFill>
                  <a:srgbClr val="8E8899"/>
                </a:solidFill>
                <a:latin typeface="Arial" pitchFamily="34" charset="0"/>
                <a:ea typeface="Arial" pitchFamily="34" charset="-122"/>
                <a:cs typeface="Arial" pitchFamily="34" charset="-120"/>
              </a:rPr>
              <a:t>WHAT THIS ROUND DOES TO IT FIRST</a:t>
            </a:r>
            <a:endParaRPr lang="en-US" sz="1000" dirty="0"/>
          </a:p>
        </p:txBody>
      </p:sp>
      <p:sp>
        <p:nvSpPr>
          <p:cNvPr id="15" name="Text 13"/>
          <p:cNvSpPr/>
          <p:nvPr/>
        </p:nvSpPr>
        <p:spPr>
          <a:xfrm>
            <a:off x="960120" y="4334256"/>
            <a:ext cx="6949440" cy="384048"/>
          </a:xfrm>
          <a:prstGeom prst="rect">
            <a:avLst/>
          </a:prstGeom>
          <a:noFill/>
          <a:ln/>
        </p:spPr>
        <p:txBody>
          <a:bodyPr wrap="square" lIns="0" tIns="0" rIns="0" bIns="0" rtlCol="0" anchor="ctr"/>
          <a:lstStyle/>
          <a:p>
            <a:pPr indent="0" marL="0">
              <a:buNone/>
            </a:pPr>
            <a:r>
              <a:rPr lang="en-US" sz="1900" b="1" dirty="0">
                <a:solidFill>
                  <a:srgbClr val="14171F"/>
                </a:solidFill>
                <a:latin typeface="Arial" pitchFamily="34" charset="0"/>
                <a:ea typeface="Arial" pitchFamily="34" charset="-122"/>
                <a:cs typeface="Arial" pitchFamily="34" charset="-120"/>
              </a:rPr>
              <a:t>Marketing consistency, before anything else.</a:t>
            </a:r>
            <a:endParaRPr lang="en-US" sz="1900" dirty="0"/>
          </a:p>
        </p:txBody>
      </p:sp>
      <p:sp>
        <p:nvSpPr>
          <p:cNvPr id="16" name="Text 14"/>
          <p:cNvSpPr/>
          <p:nvPr/>
        </p:nvSpPr>
        <p:spPr>
          <a:xfrm>
            <a:off x="960120" y="4828032"/>
            <a:ext cx="6949440" cy="822960"/>
          </a:xfrm>
          <a:prstGeom prst="rect">
            <a:avLst/>
          </a:prstGeom>
          <a:noFill/>
          <a:ln/>
        </p:spPr>
        <p:txBody>
          <a:bodyPr wrap="square" lIns="0" tIns="0" rIns="0" bIns="0" rtlCol="0" anchor="ctr"/>
          <a:lstStyle/>
          <a:p>
            <a:pPr indent="0" marL="0">
              <a:lnSpc>
                <a:spcPts val="1700"/>
              </a:lnSpc>
              <a:buNone/>
            </a:pPr>
            <a:r>
              <a:rPr lang="en-US" sz="1200" dirty="0">
                <a:solidFill>
                  <a:srgbClr val="4B4753"/>
                </a:solidFill>
                <a:latin typeface="Arial" pitchFamily="34" charset="0"/>
                <a:ea typeface="Arial" pitchFamily="34" charset="-122"/>
                <a:cs typeface="Arial" pitchFamily="34" charset="-120"/>
              </a:rPr>
              <a:t>Hayden is open and under-marketed. Consistent local marketing is the cheapest revenue in this plan, and it sets the AUV that every one of the next fifteen stores is underwritten against. It is the first line of the use of funds for a reason.</a:t>
            </a:r>
            <a:endParaRPr lang="en-US" sz="1200" dirty="0"/>
          </a:p>
        </p:txBody>
      </p:sp>
      <p:sp>
        <p:nvSpPr>
          <p:cNvPr id="17" name="Text 15"/>
          <p:cNvSpPr/>
          <p:nvPr/>
        </p:nvSpPr>
        <p:spPr>
          <a:xfrm>
            <a:off x="8595360" y="4443984"/>
            <a:ext cx="2560320" cy="548640"/>
          </a:xfrm>
          <a:prstGeom prst="rect">
            <a:avLst/>
          </a:prstGeom>
          <a:noFill/>
          <a:ln/>
        </p:spPr>
        <p:txBody>
          <a:bodyPr wrap="square" lIns="0" tIns="0" rIns="0" bIns="0" rtlCol="0" anchor="ctr"/>
          <a:lstStyle/>
          <a:p>
            <a:pPr indent="0" marL="0">
              <a:buNone/>
            </a:pPr>
            <a:r>
              <a:rPr lang="en-US" sz="3000" b="1" dirty="0">
                <a:solidFill>
                  <a:srgbClr val="ED1B76"/>
                </a:solidFill>
                <a:latin typeface="Arial" pitchFamily="34" charset="0"/>
                <a:ea typeface="Arial" pitchFamily="34" charset="-122"/>
                <a:cs typeface="Arial" pitchFamily="34" charset="-120"/>
              </a:rPr>
              <a:t>$120K</a:t>
            </a:r>
            <a:endParaRPr lang="en-US" sz="3000" dirty="0"/>
          </a:p>
        </p:txBody>
      </p:sp>
      <p:sp>
        <p:nvSpPr>
          <p:cNvPr id="18" name="Text 16"/>
          <p:cNvSpPr/>
          <p:nvPr/>
        </p:nvSpPr>
        <p:spPr>
          <a:xfrm>
            <a:off x="8595360" y="5029200"/>
            <a:ext cx="2651760" cy="548640"/>
          </a:xfrm>
          <a:prstGeom prst="rect">
            <a:avLst/>
          </a:prstGeom>
          <a:noFill/>
          <a:ln/>
        </p:spPr>
        <p:txBody>
          <a:bodyPr wrap="square" lIns="0" tIns="0" rIns="0" bIns="0" rtlCol="0" anchor="ctr"/>
          <a:lstStyle/>
          <a:p>
            <a:pPr indent="0" marL="0">
              <a:lnSpc>
                <a:spcPts val="1400"/>
              </a:lnSpc>
              <a:buNone/>
            </a:pPr>
            <a:r>
              <a:rPr lang="en-US" sz="1150" dirty="0">
                <a:solidFill>
                  <a:srgbClr val="4B4753"/>
                </a:solidFill>
                <a:latin typeface="Arial" pitchFamily="34" charset="0"/>
                <a:ea typeface="Arial" pitchFamily="34" charset="-122"/>
                <a:cs typeface="Arial" pitchFamily="34" charset="-120"/>
              </a:rPr>
              <a:t>of this round goes to Hayden marketing</a:t>
            </a:r>
            <a:endParaRPr lang="en-US" sz="1150" dirty="0"/>
          </a:p>
        </p:txBody>
      </p:sp>
      <p:sp>
        <p:nvSpPr>
          <p:cNvPr id="19" name="Text 17"/>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4B4753"/>
                </a:solidFill>
                <a:latin typeface="Arial" pitchFamily="34" charset="0"/>
                <a:ea typeface="Arial" pitchFamily="34" charset="-122"/>
                <a:cs typeface="Arial" pitchFamily="34" charset="-120"/>
              </a:rPr>
              <a:t>Designed figures, not actuals. Every number in this deck traces back to one open store. Ask to see it.</a:t>
            </a:r>
            <a:endParaRPr lang="en-US" sz="1000" dirty="0"/>
          </a:p>
        </p:txBody>
      </p:sp>
      <p:sp>
        <p:nvSpPr>
          <p:cNvPr id="20" name="Shape 18"/>
          <p:cNvSpPr/>
          <p:nvPr/>
        </p:nvSpPr>
        <p:spPr>
          <a:xfrm>
            <a:off x="11347704" y="6217920"/>
            <a:ext cx="347472" cy="347472"/>
          </a:xfrm>
          <a:prstGeom prst="ellipse">
            <a:avLst/>
          </a:prstGeom>
          <a:solidFill>
            <a:srgbClr val="ED1B76"/>
          </a:solidFill>
          <a:ln/>
        </p:spPr>
      </p:sp>
      <p:sp>
        <p:nvSpPr>
          <p:cNvPr id="21" name="Text 19"/>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UNIT</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Where $350,000 a store comes from.</a:t>
            </a:r>
            <a:endParaRPr lang="en-US" sz="2700" dirty="0"/>
          </a:p>
        </p:txBody>
      </p:sp>
      <p:sp>
        <p:nvSpPr>
          <p:cNvPr id="4" name="Text 2"/>
          <p:cNvSpPr/>
          <p:nvPr/>
        </p:nvSpPr>
        <p:spPr>
          <a:xfrm>
            <a:off x="685800" y="1609344"/>
            <a:ext cx="6400800" cy="548640"/>
          </a:xfrm>
          <a:prstGeom prst="rect">
            <a:avLst/>
          </a:prstGeom>
          <a:noFill/>
          <a:ln/>
        </p:spPr>
        <p:txBody>
          <a:bodyPr wrap="square" lIns="0" tIns="0" rIns="0" bIns="0" rtlCol="0" anchor="ctr"/>
          <a:lstStyle/>
          <a:p>
            <a:pPr indent="0" marL="0">
              <a:lnSpc>
                <a:spcPts val="1500"/>
              </a:lnSpc>
              <a:buNone/>
            </a:pPr>
            <a:r>
              <a:rPr lang="en-US" sz="1200" dirty="0">
                <a:solidFill>
                  <a:srgbClr val="4B4753"/>
                </a:solidFill>
                <a:latin typeface="Arial" pitchFamily="34" charset="0"/>
                <a:ea typeface="Arial" pitchFamily="34" charset="-122"/>
                <a:cs typeface="Arial" pitchFamily="34" charset="-120"/>
              </a:rPr>
              <a:t>The Scottsdale drive-through at $1.55M of sales, built on the KPI targets TJ already runs the company on. Nothing here requires a capability we do not have.</a:t>
            </a:r>
            <a:endParaRPr lang="en-US" sz="1200" dirty="0"/>
          </a:p>
        </p:txBody>
      </p:sp>
      <p:sp>
        <p:nvSpPr>
          <p:cNvPr id="5" name="Text 3"/>
          <p:cNvSpPr/>
          <p:nvPr/>
        </p:nvSpPr>
        <p:spPr>
          <a:xfrm>
            <a:off x="685800" y="2395728"/>
            <a:ext cx="3200400" cy="274320"/>
          </a:xfrm>
          <a:prstGeom prst="rect">
            <a:avLst/>
          </a:prstGeom>
          <a:noFill/>
          <a:ln/>
        </p:spPr>
        <p:txBody>
          <a:bodyPr wrap="square" lIns="0" tIns="0" rIns="0" bIns="0" rtlCol="0" anchor="ctr"/>
          <a:lstStyle/>
          <a:p>
            <a:pPr indent="0" marL="0">
              <a:buNone/>
            </a:pPr>
            <a:r>
              <a:rPr lang="en-US" sz="1250" b="1" dirty="0">
                <a:solidFill>
                  <a:srgbClr val="14171F"/>
                </a:solidFill>
                <a:latin typeface="Arial" pitchFamily="34" charset="0"/>
                <a:ea typeface="Arial" pitchFamily="34" charset="-122"/>
                <a:cs typeface="Arial" pitchFamily="34" charset="-120"/>
              </a:rPr>
              <a:t>Net sales</a:t>
            </a:r>
            <a:endParaRPr lang="en-US" sz="1250" dirty="0"/>
          </a:p>
        </p:txBody>
      </p:sp>
      <p:sp>
        <p:nvSpPr>
          <p:cNvPr id="6" name="Text 4"/>
          <p:cNvSpPr/>
          <p:nvPr/>
        </p:nvSpPr>
        <p:spPr>
          <a:xfrm>
            <a:off x="3886200" y="2395728"/>
            <a:ext cx="123444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$1,550K</a:t>
            </a:r>
            <a:endParaRPr lang="en-US" sz="1250" dirty="0"/>
          </a:p>
        </p:txBody>
      </p:sp>
      <p:sp>
        <p:nvSpPr>
          <p:cNvPr id="7" name="Text 5"/>
          <p:cNvSpPr/>
          <p:nvPr/>
        </p:nvSpPr>
        <p:spPr>
          <a:xfrm>
            <a:off x="5212080" y="2395728"/>
            <a:ext cx="100584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100.0%</a:t>
            </a:r>
            <a:endParaRPr lang="en-US" sz="1250" dirty="0"/>
          </a:p>
        </p:txBody>
      </p:sp>
      <p:sp>
        <p:nvSpPr>
          <p:cNvPr id="8" name="Text 6"/>
          <p:cNvSpPr/>
          <p:nvPr/>
        </p:nvSpPr>
        <p:spPr>
          <a:xfrm>
            <a:off x="685800" y="2779776"/>
            <a:ext cx="32004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Cost of goods sold</a:t>
            </a:r>
            <a:endParaRPr lang="en-US" sz="1250" dirty="0"/>
          </a:p>
        </p:txBody>
      </p:sp>
      <p:sp>
        <p:nvSpPr>
          <p:cNvPr id="9" name="Text 7"/>
          <p:cNvSpPr/>
          <p:nvPr/>
        </p:nvSpPr>
        <p:spPr>
          <a:xfrm>
            <a:off x="3886200" y="2779776"/>
            <a:ext cx="123444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($364K)</a:t>
            </a:r>
            <a:endParaRPr lang="en-US" sz="1250" dirty="0"/>
          </a:p>
        </p:txBody>
      </p:sp>
      <p:sp>
        <p:nvSpPr>
          <p:cNvPr id="10" name="Text 8"/>
          <p:cNvSpPr/>
          <p:nvPr/>
        </p:nvSpPr>
        <p:spPr>
          <a:xfrm>
            <a:off x="5212080" y="2779776"/>
            <a:ext cx="1005840" cy="274320"/>
          </a:xfrm>
          <a:prstGeom prst="rect">
            <a:avLst/>
          </a:prstGeom>
          <a:noFill/>
          <a:ln/>
        </p:spPr>
        <p:txBody>
          <a:bodyPr wrap="square" lIns="0" tIns="0" rIns="0" bIns="0" rtlCol="0" anchor="ctr"/>
          <a:lstStyle/>
          <a:p>
            <a:pPr algn="r" indent="0" marL="0">
              <a:buNone/>
            </a:pPr>
            <a:r>
              <a:rPr lang="en-US" sz="1250" dirty="0">
                <a:solidFill>
                  <a:srgbClr val="8E8899"/>
                </a:solidFill>
                <a:latin typeface="Arial" pitchFamily="34" charset="0"/>
                <a:ea typeface="Arial" pitchFamily="34" charset="-122"/>
                <a:cs typeface="Arial" pitchFamily="34" charset="-120"/>
              </a:rPr>
              <a:t>23.5%</a:t>
            </a:r>
            <a:endParaRPr lang="en-US" sz="1250" dirty="0"/>
          </a:p>
        </p:txBody>
      </p:sp>
      <p:sp>
        <p:nvSpPr>
          <p:cNvPr id="11" name="Text 9"/>
          <p:cNvSpPr/>
          <p:nvPr/>
        </p:nvSpPr>
        <p:spPr>
          <a:xfrm>
            <a:off x="685800" y="3163824"/>
            <a:ext cx="32004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Labor</a:t>
            </a:r>
            <a:endParaRPr lang="en-US" sz="1250" dirty="0"/>
          </a:p>
        </p:txBody>
      </p:sp>
      <p:sp>
        <p:nvSpPr>
          <p:cNvPr id="12" name="Text 10"/>
          <p:cNvSpPr/>
          <p:nvPr/>
        </p:nvSpPr>
        <p:spPr>
          <a:xfrm>
            <a:off x="3886200" y="3163824"/>
            <a:ext cx="123444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($398K)</a:t>
            </a:r>
            <a:endParaRPr lang="en-US" sz="1250" dirty="0"/>
          </a:p>
        </p:txBody>
      </p:sp>
      <p:sp>
        <p:nvSpPr>
          <p:cNvPr id="13" name="Text 11"/>
          <p:cNvSpPr/>
          <p:nvPr/>
        </p:nvSpPr>
        <p:spPr>
          <a:xfrm>
            <a:off x="5212080" y="3163824"/>
            <a:ext cx="1005840" cy="274320"/>
          </a:xfrm>
          <a:prstGeom prst="rect">
            <a:avLst/>
          </a:prstGeom>
          <a:noFill/>
          <a:ln/>
        </p:spPr>
        <p:txBody>
          <a:bodyPr wrap="square" lIns="0" tIns="0" rIns="0" bIns="0" rtlCol="0" anchor="ctr"/>
          <a:lstStyle/>
          <a:p>
            <a:pPr algn="r" indent="0" marL="0">
              <a:buNone/>
            </a:pPr>
            <a:r>
              <a:rPr lang="en-US" sz="1250" dirty="0">
                <a:solidFill>
                  <a:srgbClr val="8E8899"/>
                </a:solidFill>
                <a:latin typeface="Arial" pitchFamily="34" charset="0"/>
                <a:ea typeface="Arial" pitchFamily="34" charset="-122"/>
                <a:cs typeface="Arial" pitchFamily="34" charset="-120"/>
              </a:rPr>
              <a:t>25.7%</a:t>
            </a:r>
            <a:endParaRPr lang="en-US" sz="1250" dirty="0"/>
          </a:p>
        </p:txBody>
      </p:sp>
      <p:sp>
        <p:nvSpPr>
          <p:cNvPr id="14" name="Text 12"/>
          <p:cNvSpPr/>
          <p:nvPr/>
        </p:nvSpPr>
        <p:spPr>
          <a:xfrm>
            <a:off x="685800" y="3547872"/>
            <a:ext cx="3200400" cy="274320"/>
          </a:xfrm>
          <a:prstGeom prst="rect">
            <a:avLst/>
          </a:prstGeom>
          <a:noFill/>
          <a:ln/>
        </p:spPr>
        <p:txBody>
          <a:bodyPr wrap="square" lIns="0" tIns="0" rIns="0" bIns="0" rtlCol="0" anchor="ctr"/>
          <a:lstStyle/>
          <a:p>
            <a:pPr indent="0" marL="0">
              <a:buNone/>
            </a:pPr>
            <a:r>
              <a:rPr lang="en-US" sz="1250" b="1" dirty="0">
                <a:solidFill>
                  <a:srgbClr val="14171F"/>
                </a:solidFill>
                <a:latin typeface="Arial" pitchFamily="34" charset="0"/>
                <a:ea typeface="Arial" pitchFamily="34" charset="-122"/>
                <a:cs typeface="Arial" pitchFamily="34" charset="-120"/>
              </a:rPr>
              <a:t>Prime cost</a:t>
            </a:r>
            <a:endParaRPr lang="en-US" sz="1250" dirty="0"/>
          </a:p>
        </p:txBody>
      </p:sp>
      <p:sp>
        <p:nvSpPr>
          <p:cNvPr id="15" name="Text 13"/>
          <p:cNvSpPr/>
          <p:nvPr/>
        </p:nvSpPr>
        <p:spPr>
          <a:xfrm>
            <a:off x="3886200" y="3547872"/>
            <a:ext cx="123444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($762K)</a:t>
            </a:r>
            <a:endParaRPr lang="en-US" sz="1250" dirty="0"/>
          </a:p>
        </p:txBody>
      </p:sp>
      <p:sp>
        <p:nvSpPr>
          <p:cNvPr id="16" name="Text 14"/>
          <p:cNvSpPr/>
          <p:nvPr/>
        </p:nvSpPr>
        <p:spPr>
          <a:xfrm>
            <a:off x="5212080" y="3547872"/>
            <a:ext cx="100584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49.2%</a:t>
            </a:r>
            <a:endParaRPr lang="en-US" sz="1250" dirty="0"/>
          </a:p>
        </p:txBody>
      </p:sp>
      <p:sp>
        <p:nvSpPr>
          <p:cNvPr id="17" name="Text 15"/>
          <p:cNvSpPr/>
          <p:nvPr/>
        </p:nvSpPr>
        <p:spPr>
          <a:xfrm>
            <a:off x="685800" y="3931920"/>
            <a:ext cx="32004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Occupancy and rent</a:t>
            </a:r>
            <a:endParaRPr lang="en-US" sz="1250" dirty="0"/>
          </a:p>
        </p:txBody>
      </p:sp>
      <p:sp>
        <p:nvSpPr>
          <p:cNvPr id="18" name="Text 16"/>
          <p:cNvSpPr/>
          <p:nvPr/>
        </p:nvSpPr>
        <p:spPr>
          <a:xfrm>
            <a:off x="3886200" y="3931920"/>
            <a:ext cx="123444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($180K)</a:t>
            </a:r>
            <a:endParaRPr lang="en-US" sz="1250" dirty="0"/>
          </a:p>
        </p:txBody>
      </p:sp>
      <p:sp>
        <p:nvSpPr>
          <p:cNvPr id="19" name="Text 17"/>
          <p:cNvSpPr/>
          <p:nvPr/>
        </p:nvSpPr>
        <p:spPr>
          <a:xfrm>
            <a:off x="5212080" y="3931920"/>
            <a:ext cx="1005840" cy="274320"/>
          </a:xfrm>
          <a:prstGeom prst="rect">
            <a:avLst/>
          </a:prstGeom>
          <a:noFill/>
          <a:ln/>
        </p:spPr>
        <p:txBody>
          <a:bodyPr wrap="square" lIns="0" tIns="0" rIns="0" bIns="0" rtlCol="0" anchor="ctr"/>
          <a:lstStyle/>
          <a:p>
            <a:pPr algn="r" indent="0" marL="0">
              <a:buNone/>
            </a:pPr>
            <a:r>
              <a:rPr lang="en-US" sz="1250" dirty="0">
                <a:solidFill>
                  <a:srgbClr val="8E8899"/>
                </a:solidFill>
                <a:latin typeface="Arial" pitchFamily="34" charset="0"/>
                <a:ea typeface="Arial" pitchFamily="34" charset="-122"/>
                <a:cs typeface="Arial" pitchFamily="34" charset="-120"/>
              </a:rPr>
              <a:t>11.6%</a:t>
            </a:r>
            <a:endParaRPr lang="en-US" sz="1250" dirty="0"/>
          </a:p>
        </p:txBody>
      </p:sp>
      <p:sp>
        <p:nvSpPr>
          <p:cNvPr id="20" name="Text 18"/>
          <p:cNvSpPr/>
          <p:nvPr/>
        </p:nvSpPr>
        <p:spPr>
          <a:xfrm>
            <a:off x="685800" y="4315968"/>
            <a:ext cx="32004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Other operating expense</a:t>
            </a:r>
            <a:endParaRPr lang="en-US" sz="1250" dirty="0"/>
          </a:p>
        </p:txBody>
      </p:sp>
      <p:sp>
        <p:nvSpPr>
          <p:cNvPr id="21" name="Text 19"/>
          <p:cNvSpPr/>
          <p:nvPr/>
        </p:nvSpPr>
        <p:spPr>
          <a:xfrm>
            <a:off x="3886200" y="4315968"/>
            <a:ext cx="123444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($211K)</a:t>
            </a:r>
            <a:endParaRPr lang="en-US" sz="1250" dirty="0"/>
          </a:p>
        </p:txBody>
      </p:sp>
      <p:sp>
        <p:nvSpPr>
          <p:cNvPr id="22" name="Text 20"/>
          <p:cNvSpPr/>
          <p:nvPr/>
        </p:nvSpPr>
        <p:spPr>
          <a:xfrm>
            <a:off x="5212080" y="4315968"/>
            <a:ext cx="1005840" cy="274320"/>
          </a:xfrm>
          <a:prstGeom prst="rect">
            <a:avLst/>
          </a:prstGeom>
          <a:noFill/>
          <a:ln/>
        </p:spPr>
        <p:txBody>
          <a:bodyPr wrap="square" lIns="0" tIns="0" rIns="0" bIns="0" rtlCol="0" anchor="ctr"/>
          <a:lstStyle/>
          <a:p>
            <a:pPr algn="r" indent="0" marL="0">
              <a:buNone/>
            </a:pPr>
            <a:r>
              <a:rPr lang="en-US" sz="1250" dirty="0">
                <a:solidFill>
                  <a:srgbClr val="8E8899"/>
                </a:solidFill>
                <a:latin typeface="Arial" pitchFamily="34" charset="0"/>
                <a:ea typeface="Arial" pitchFamily="34" charset="-122"/>
                <a:cs typeface="Arial" pitchFamily="34" charset="-120"/>
              </a:rPr>
              <a:t>13.6%</a:t>
            </a:r>
            <a:endParaRPr lang="en-US" sz="1250" dirty="0"/>
          </a:p>
        </p:txBody>
      </p:sp>
      <p:sp>
        <p:nvSpPr>
          <p:cNvPr id="23" name="Text 21"/>
          <p:cNvSpPr/>
          <p:nvPr/>
        </p:nvSpPr>
        <p:spPr>
          <a:xfrm>
            <a:off x="685800" y="4700016"/>
            <a:ext cx="32004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Local marketing</a:t>
            </a:r>
            <a:endParaRPr lang="en-US" sz="1250" dirty="0"/>
          </a:p>
        </p:txBody>
      </p:sp>
      <p:sp>
        <p:nvSpPr>
          <p:cNvPr id="24" name="Text 22"/>
          <p:cNvSpPr/>
          <p:nvPr/>
        </p:nvSpPr>
        <p:spPr>
          <a:xfrm>
            <a:off x="3886200" y="4700016"/>
            <a:ext cx="123444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($31K)</a:t>
            </a:r>
            <a:endParaRPr lang="en-US" sz="1250" dirty="0"/>
          </a:p>
        </p:txBody>
      </p:sp>
      <p:sp>
        <p:nvSpPr>
          <p:cNvPr id="25" name="Text 23"/>
          <p:cNvSpPr/>
          <p:nvPr/>
        </p:nvSpPr>
        <p:spPr>
          <a:xfrm>
            <a:off x="5212080" y="4700016"/>
            <a:ext cx="1005840" cy="274320"/>
          </a:xfrm>
          <a:prstGeom prst="rect">
            <a:avLst/>
          </a:prstGeom>
          <a:noFill/>
          <a:ln/>
        </p:spPr>
        <p:txBody>
          <a:bodyPr wrap="square" lIns="0" tIns="0" rIns="0" bIns="0" rtlCol="0" anchor="ctr"/>
          <a:lstStyle/>
          <a:p>
            <a:pPr algn="r" indent="0" marL="0">
              <a:buNone/>
            </a:pPr>
            <a:r>
              <a:rPr lang="en-US" sz="1250" dirty="0">
                <a:solidFill>
                  <a:srgbClr val="8E8899"/>
                </a:solidFill>
                <a:latin typeface="Arial" pitchFamily="34" charset="0"/>
                <a:ea typeface="Arial" pitchFamily="34" charset="-122"/>
                <a:cs typeface="Arial" pitchFamily="34" charset="-120"/>
              </a:rPr>
              <a:t>2.0%</a:t>
            </a:r>
            <a:endParaRPr lang="en-US" sz="1250" dirty="0"/>
          </a:p>
        </p:txBody>
      </p:sp>
      <p:sp>
        <p:nvSpPr>
          <p:cNvPr id="26" name="Text 24"/>
          <p:cNvSpPr/>
          <p:nvPr/>
        </p:nvSpPr>
        <p:spPr>
          <a:xfrm>
            <a:off x="685800" y="5084064"/>
            <a:ext cx="3200400" cy="274320"/>
          </a:xfrm>
          <a:prstGeom prst="rect">
            <a:avLst/>
          </a:prstGeom>
          <a:noFill/>
          <a:ln/>
        </p:spPr>
        <p:txBody>
          <a:bodyPr wrap="square" lIns="0" tIns="0" rIns="0" bIns="0" rtlCol="0" anchor="ctr"/>
          <a:lstStyle/>
          <a:p>
            <a:pPr indent="0" marL="0">
              <a:buNone/>
            </a:pPr>
            <a:r>
              <a:rPr lang="en-US" sz="1250" b="1" dirty="0">
                <a:solidFill>
                  <a:srgbClr val="ED1B76"/>
                </a:solidFill>
                <a:latin typeface="Arial" pitchFamily="34" charset="0"/>
                <a:ea typeface="Arial" pitchFamily="34" charset="-122"/>
                <a:cs typeface="Arial" pitchFamily="34" charset="-120"/>
              </a:rPr>
              <a:t>Store-level EBITDA</a:t>
            </a:r>
            <a:endParaRPr lang="en-US" sz="1250" dirty="0"/>
          </a:p>
        </p:txBody>
      </p:sp>
      <p:sp>
        <p:nvSpPr>
          <p:cNvPr id="27" name="Text 25"/>
          <p:cNvSpPr/>
          <p:nvPr/>
        </p:nvSpPr>
        <p:spPr>
          <a:xfrm>
            <a:off x="3886200" y="5084064"/>
            <a:ext cx="1234440" cy="274320"/>
          </a:xfrm>
          <a:prstGeom prst="rect">
            <a:avLst/>
          </a:prstGeom>
          <a:noFill/>
          <a:ln/>
        </p:spPr>
        <p:txBody>
          <a:bodyPr wrap="square" lIns="0" tIns="0" rIns="0" bIns="0" rtlCol="0" anchor="ctr"/>
          <a:lstStyle/>
          <a:p>
            <a:pPr algn="r" indent="0" marL="0">
              <a:buNone/>
            </a:pPr>
            <a:r>
              <a:rPr lang="en-US" sz="1250" b="1" dirty="0">
                <a:solidFill>
                  <a:srgbClr val="ED1B76"/>
                </a:solidFill>
                <a:latin typeface="Arial" pitchFamily="34" charset="0"/>
                <a:ea typeface="Arial" pitchFamily="34" charset="-122"/>
                <a:cs typeface="Arial" pitchFamily="34" charset="-120"/>
              </a:rPr>
              <a:t>$366K</a:t>
            </a:r>
            <a:endParaRPr lang="en-US" sz="1250" dirty="0"/>
          </a:p>
        </p:txBody>
      </p:sp>
      <p:sp>
        <p:nvSpPr>
          <p:cNvPr id="28" name="Text 26"/>
          <p:cNvSpPr/>
          <p:nvPr/>
        </p:nvSpPr>
        <p:spPr>
          <a:xfrm>
            <a:off x="5212080" y="5084064"/>
            <a:ext cx="1005840" cy="274320"/>
          </a:xfrm>
          <a:prstGeom prst="rect">
            <a:avLst/>
          </a:prstGeom>
          <a:noFill/>
          <a:ln/>
        </p:spPr>
        <p:txBody>
          <a:bodyPr wrap="square" lIns="0" tIns="0" rIns="0" bIns="0" rtlCol="0" anchor="ctr"/>
          <a:lstStyle/>
          <a:p>
            <a:pPr algn="r" indent="0" marL="0">
              <a:buNone/>
            </a:pPr>
            <a:r>
              <a:rPr lang="en-US" sz="1250" b="1" dirty="0">
                <a:solidFill>
                  <a:srgbClr val="ED1B76"/>
                </a:solidFill>
                <a:latin typeface="Arial" pitchFamily="34" charset="0"/>
                <a:ea typeface="Arial" pitchFamily="34" charset="-122"/>
                <a:cs typeface="Arial" pitchFamily="34" charset="-120"/>
              </a:rPr>
              <a:t>23.6%</a:t>
            </a:r>
            <a:endParaRPr lang="en-US" sz="1250" dirty="0"/>
          </a:p>
        </p:txBody>
      </p:sp>
      <p:sp>
        <p:nvSpPr>
          <p:cNvPr id="29" name="Text 27"/>
          <p:cNvSpPr/>
          <p:nvPr/>
        </p:nvSpPr>
        <p:spPr>
          <a:xfrm>
            <a:off x="7223760" y="2011680"/>
            <a:ext cx="4297680" cy="274320"/>
          </a:xfrm>
          <a:prstGeom prst="rect">
            <a:avLst/>
          </a:prstGeom>
          <a:noFill/>
          <a:ln/>
        </p:spPr>
        <p:txBody>
          <a:bodyPr wrap="square" lIns="0" tIns="0" rIns="0" bIns="0" rtlCol="0" anchor="ctr"/>
          <a:lstStyle/>
          <a:p>
            <a:pPr indent="0" marL="0">
              <a:buNone/>
            </a:pPr>
            <a:r>
              <a:rPr lang="en-US" sz="1050" b="1" spc="300" kern="0" dirty="0">
                <a:solidFill>
                  <a:srgbClr val="ED1B76"/>
                </a:solidFill>
                <a:latin typeface="Arial" pitchFamily="34" charset="0"/>
                <a:ea typeface="Arial" pitchFamily="34" charset="-122"/>
                <a:cs typeface="Arial" pitchFamily="34" charset="-120"/>
              </a:rPr>
              <a:t>TJ'S TARGETS</a:t>
            </a:r>
            <a:endParaRPr lang="en-US" sz="1050" dirty="0"/>
          </a:p>
        </p:txBody>
      </p:sp>
      <p:sp>
        <p:nvSpPr>
          <p:cNvPr id="30" name="Text 28"/>
          <p:cNvSpPr/>
          <p:nvPr/>
        </p:nvSpPr>
        <p:spPr>
          <a:xfrm>
            <a:off x="7223760" y="2450592"/>
            <a:ext cx="2011680" cy="475488"/>
          </a:xfrm>
          <a:prstGeom prst="rect">
            <a:avLst/>
          </a:prstGeom>
          <a:noFill/>
          <a:ln/>
        </p:spPr>
        <p:txBody>
          <a:bodyPr wrap="square" lIns="0" tIns="0" rIns="0" bIns="0" rtlCol="0" anchor="ctr"/>
          <a:lstStyle/>
          <a:p>
            <a:pPr indent="0" marL="0">
              <a:buNone/>
            </a:pPr>
            <a:r>
              <a:rPr lang="en-US" sz="2800" b="1" dirty="0">
                <a:solidFill>
                  <a:srgbClr val="14171F"/>
                </a:solidFill>
                <a:latin typeface="Arial" pitchFamily="34" charset="0"/>
                <a:ea typeface="Arial" pitchFamily="34" charset="-122"/>
                <a:cs typeface="Arial" pitchFamily="34" charset="-120"/>
              </a:rPr>
              <a:t>&lt; 25%</a:t>
            </a:r>
            <a:endParaRPr lang="en-US" sz="2800" dirty="0"/>
          </a:p>
        </p:txBody>
      </p:sp>
      <p:sp>
        <p:nvSpPr>
          <p:cNvPr id="31" name="Text 29"/>
          <p:cNvSpPr/>
          <p:nvPr/>
        </p:nvSpPr>
        <p:spPr>
          <a:xfrm>
            <a:off x="7223760" y="2944368"/>
            <a:ext cx="2011680" cy="274320"/>
          </a:xfrm>
          <a:prstGeom prst="rect">
            <a:avLst/>
          </a:prstGeom>
          <a:noFill/>
          <a:ln/>
        </p:spPr>
        <p:txBody>
          <a:bodyPr wrap="square" lIns="0" tIns="0" rIns="0" bIns="0" rtlCol="0" anchor="ctr"/>
          <a:lstStyle/>
          <a:p>
            <a:pPr indent="0" marL="0">
              <a:buNone/>
            </a:pPr>
            <a:r>
              <a:rPr lang="en-US" sz="1100" dirty="0">
                <a:solidFill>
                  <a:srgbClr val="ED1B76"/>
                </a:solidFill>
                <a:latin typeface="Arial" pitchFamily="34" charset="0"/>
                <a:ea typeface="Arial" pitchFamily="34" charset="-122"/>
                <a:cs typeface="Arial" pitchFamily="34" charset="-120"/>
              </a:rPr>
              <a:t>cost of goods</a:t>
            </a:r>
            <a:endParaRPr lang="en-US" sz="1100" dirty="0"/>
          </a:p>
        </p:txBody>
      </p:sp>
      <p:sp>
        <p:nvSpPr>
          <p:cNvPr id="32" name="Text 30"/>
          <p:cNvSpPr/>
          <p:nvPr/>
        </p:nvSpPr>
        <p:spPr>
          <a:xfrm>
            <a:off x="9418320" y="2450592"/>
            <a:ext cx="2011680" cy="475488"/>
          </a:xfrm>
          <a:prstGeom prst="rect">
            <a:avLst/>
          </a:prstGeom>
          <a:noFill/>
          <a:ln/>
        </p:spPr>
        <p:txBody>
          <a:bodyPr wrap="square" lIns="0" tIns="0" rIns="0" bIns="0" rtlCol="0" anchor="ctr"/>
          <a:lstStyle/>
          <a:p>
            <a:pPr indent="0" marL="0">
              <a:buNone/>
            </a:pPr>
            <a:r>
              <a:rPr lang="en-US" sz="2800" b="1" dirty="0">
                <a:solidFill>
                  <a:srgbClr val="14171F"/>
                </a:solidFill>
                <a:latin typeface="Arial" pitchFamily="34" charset="0"/>
                <a:ea typeface="Arial" pitchFamily="34" charset="-122"/>
                <a:cs typeface="Arial" pitchFamily="34" charset="-120"/>
              </a:rPr>
              <a:t>&lt; 25%</a:t>
            </a:r>
            <a:endParaRPr lang="en-US" sz="2800" dirty="0"/>
          </a:p>
        </p:txBody>
      </p:sp>
      <p:sp>
        <p:nvSpPr>
          <p:cNvPr id="33" name="Text 31"/>
          <p:cNvSpPr/>
          <p:nvPr/>
        </p:nvSpPr>
        <p:spPr>
          <a:xfrm>
            <a:off x="9418320" y="2944368"/>
            <a:ext cx="2011680" cy="274320"/>
          </a:xfrm>
          <a:prstGeom prst="rect">
            <a:avLst/>
          </a:prstGeom>
          <a:noFill/>
          <a:ln/>
        </p:spPr>
        <p:txBody>
          <a:bodyPr wrap="square" lIns="0" tIns="0" rIns="0" bIns="0" rtlCol="0" anchor="ctr"/>
          <a:lstStyle/>
          <a:p>
            <a:pPr indent="0" marL="0">
              <a:buNone/>
            </a:pPr>
            <a:r>
              <a:rPr lang="en-US" sz="1100" dirty="0">
                <a:solidFill>
                  <a:srgbClr val="ED1B76"/>
                </a:solidFill>
                <a:latin typeface="Arial" pitchFamily="34" charset="0"/>
                <a:ea typeface="Arial" pitchFamily="34" charset="-122"/>
                <a:cs typeface="Arial" pitchFamily="34" charset="-120"/>
              </a:rPr>
              <a:t>labor</a:t>
            </a:r>
            <a:endParaRPr lang="en-US" sz="1100" dirty="0"/>
          </a:p>
        </p:txBody>
      </p:sp>
      <p:sp>
        <p:nvSpPr>
          <p:cNvPr id="34" name="Text 32"/>
          <p:cNvSpPr/>
          <p:nvPr/>
        </p:nvSpPr>
        <p:spPr>
          <a:xfrm>
            <a:off x="7223760" y="3456432"/>
            <a:ext cx="2011680" cy="475488"/>
          </a:xfrm>
          <a:prstGeom prst="rect">
            <a:avLst/>
          </a:prstGeom>
          <a:noFill/>
          <a:ln/>
        </p:spPr>
        <p:txBody>
          <a:bodyPr wrap="square" lIns="0" tIns="0" rIns="0" bIns="0" rtlCol="0" anchor="ctr"/>
          <a:lstStyle/>
          <a:p>
            <a:pPr indent="0" marL="0">
              <a:buNone/>
            </a:pPr>
            <a:r>
              <a:rPr lang="en-US" sz="2800" b="1" dirty="0">
                <a:solidFill>
                  <a:srgbClr val="14171F"/>
                </a:solidFill>
                <a:latin typeface="Arial" pitchFamily="34" charset="0"/>
                <a:ea typeface="Arial" pitchFamily="34" charset="-122"/>
                <a:cs typeface="Arial" pitchFamily="34" charset="-120"/>
              </a:rPr>
              <a:t>&lt; 12%</a:t>
            </a:r>
            <a:endParaRPr lang="en-US" sz="2800" dirty="0"/>
          </a:p>
        </p:txBody>
      </p:sp>
      <p:sp>
        <p:nvSpPr>
          <p:cNvPr id="35" name="Text 33"/>
          <p:cNvSpPr/>
          <p:nvPr/>
        </p:nvSpPr>
        <p:spPr>
          <a:xfrm>
            <a:off x="7223760" y="3950208"/>
            <a:ext cx="2011680" cy="274320"/>
          </a:xfrm>
          <a:prstGeom prst="rect">
            <a:avLst/>
          </a:prstGeom>
          <a:noFill/>
          <a:ln/>
        </p:spPr>
        <p:txBody>
          <a:bodyPr wrap="square" lIns="0" tIns="0" rIns="0" bIns="0" rtlCol="0" anchor="ctr"/>
          <a:lstStyle/>
          <a:p>
            <a:pPr indent="0" marL="0">
              <a:buNone/>
            </a:pPr>
            <a:r>
              <a:rPr lang="en-US" sz="1100" dirty="0">
                <a:solidFill>
                  <a:srgbClr val="ED1B76"/>
                </a:solidFill>
                <a:latin typeface="Arial" pitchFamily="34" charset="0"/>
                <a:ea typeface="Arial" pitchFamily="34" charset="-122"/>
                <a:cs typeface="Arial" pitchFamily="34" charset="-120"/>
              </a:rPr>
              <a:t>rent factor</a:t>
            </a:r>
            <a:endParaRPr lang="en-US" sz="1100" dirty="0"/>
          </a:p>
        </p:txBody>
      </p:sp>
      <p:sp>
        <p:nvSpPr>
          <p:cNvPr id="36" name="Text 34"/>
          <p:cNvSpPr/>
          <p:nvPr/>
        </p:nvSpPr>
        <p:spPr>
          <a:xfrm>
            <a:off x="9418320" y="3456432"/>
            <a:ext cx="2011680" cy="475488"/>
          </a:xfrm>
          <a:prstGeom prst="rect">
            <a:avLst/>
          </a:prstGeom>
          <a:noFill/>
          <a:ln/>
        </p:spPr>
        <p:txBody>
          <a:bodyPr wrap="square" lIns="0" tIns="0" rIns="0" bIns="0" rtlCol="0" anchor="ctr"/>
          <a:lstStyle/>
          <a:p>
            <a:pPr indent="0" marL="0">
              <a:buNone/>
            </a:pPr>
            <a:r>
              <a:rPr lang="en-US" sz="2800" b="1" dirty="0">
                <a:solidFill>
                  <a:srgbClr val="14171F"/>
                </a:solidFill>
                <a:latin typeface="Arial" pitchFamily="34" charset="0"/>
                <a:ea typeface="Arial" pitchFamily="34" charset="-122"/>
                <a:cs typeface="Arial" pitchFamily="34" charset="-120"/>
              </a:rPr>
              <a:t>&gt; 20%</a:t>
            </a:r>
            <a:endParaRPr lang="en-US" sz="2800" dirty="0"/>
          </a:p>
        </p:txBody>
      </p:sp>
      <p:sp>
        <p:nvSpPr>
          <p:cNvPr id="37" name="Text 35"/>
          <p:cNvSpPr/>
          <p:nvPr/>
        </p:nvSpPr>
        <p:spPr>
          <a:xfrm>
            <a:off x="9418320" y="3950208"/>
            <a:ext cx="2011680" cy="274320"/>
          </a:xfrm>
          <a:prstGeom prst="rect">
            <a:avLst/>
          </a:prstGeom>
          <a:noFill/>
          <a:ln/>
        </p:spPr>
        <p:txBody>
          <a:bodyPr wrap="square" lIns="0" tIns="0" rIns="0" bIns="0" rtlCol="0" anchor="ctr"/>
          <a:lstStyle/>
          <a:p>
            <a:pPr indent="0" marL="0">
              <a:buNone/>
            </a:pPr>
            <a:r>
              <a:rPr lang="en-US" sz="1100" dirty="0">
                <a:solidFill>
                  <a:srgbClr val="ED1B76"/>
                </a:solidFill>
                <a:latin typeface="Arial" pitchFamily="34" charset="0"/>
                <a:ea typeface="Arial" pitchFamily="34" charset="-122"/>
                <a:cs typeface="Arial" pitchFamily="34" charset="-120"/>
              </a:rPr>
              <a:t>store EBITDA</a:t>
            </a:r>
            <a:endParaRPr lang="en-US" sz="1100" dirty="0"/>
          </a:p>
        </p:txBody>
      </p:sp>
      <p:sp>
        <p:nvSpPr>
          <p:cNvPr id="38" name="Shape 36"/>
          <p:cNvSpPr/>
          <p:nvPr/>
        </p:nvSpPr>
        <p:spPr>
          <a:xfrm>
            <a:off x="7223760" y="4590288"/>
            <a:ext cx="4297680" cy="1280160"/>
          </a:xfrm>
          <a:prstGeom prst="rect">
            <a:avLst/>
          </a:prstGeom>
          <a:solidFill>
            <a:srgbClr val="F6F4F8"/>
          </a:solidFill>
          <a:ln/>
        </p:spPr>
      </p:sp>
      <p:sp>
        <p:nvSpPr>
          <p:cNvPr id="39" name="Text 37"/>
          <p:cNvSpPr/>
          <p:nvPr/>
        </p:nvSpPr>
        <p:spPr>
          <a:xfrm>
            <a:off x="7461504" y="4718304"/>
            <a:ext cx="3840480" cy="256032"/>
          </a:xfrm>
          <a:prstGeom prst="rect">
            <a:avLst/>
          </a:prstGeom>
          <a:noFill/>
          <a:ln/>
        </p:spPr>
        <p:txBody>
          <a:bodyPr wrap="square" lIns="0" tIns="0" rIns="0" bIns="0" rtlCol="0" anchor="ctr"/>
          <a:lstStyle/>
          <a:p>
            <a:pPr indent="0" marL="0">
              <a:buNone/>
            </a:pPr>
            <a:r>
              <a:rPr lang="en-US" sz="1000" b="1" spc="240" kern="0" dirty="0">
                <a:solidFill>
                  <a:srgbClr val="8E8899"/>
                </a:solidFill>
                <a:latin typeface="Arial" pitchFamily="34" charset="0"/>
                <a:ea typeface="Arial" pitchFamily="34" charset="-122"/>
                <a:cs typeface="Arial" pitchFamily="34" charset="-120"/>
              </a:rPr>
              <a:t>ACROSS SIXTEEN</a:t>
            </a:r>
            <a:endParaRPr lang="en-US" sz="1000" dirty="0"/>
          </a:p>
        </p:txBody>
      </p:sp>
      <p:sp>
        <p:nvSpPr>
          <p:cNvPr id="40" name="Text 38"/>
          <p:cNvSpPr/>
          <p:nvPr/>
        </p:nvSpPr>
        <p:spPr>
          <a:xfrm>
            <a:off x="7461504" y="4956048"/>
            <a:ext cx="3840480" cy="402336"/>
          </a:xfrm>
          <a:prstGeom prst="rect">
            <a:avLst/>
          </a:prstGeom>
          <a:noFill/>
          <a:ln/>
        </p:spPr>
        <p:txBody>
          <a:bodyPr wrap="square" lIns="0" tIns="0" rIns="0" bIns="0" rtlCol="0" anchor="ctr"/>
          <a:lstStyle/>
          <a:p>
            <a:pPr indent="0" marL="0">
              <a:buNone/>
            </a:pPr>
            <a:r>
              <a:rPr lang="en-US" sz="2400" b="1" dirty="0">
                <a:solidFill>
                  <a:srgbClr val="14171F"/>
                </a:solidFill>
                <a:latin typeface="Arial" pitchFamily="34" charset="0"/>
                <a:ea typeface="Arial" pitchFamily="34" charset="-122"/>
                <a:cs typeface="Arial" pitchFamily="34" charset="-120"/>
              </a:rPr>
              <a:t>$352K</a:t>
            </a:r>
            <a:endParaRPr lang="en-US" sz="2400" dirty="0"/>
          </a:p>
        </p:txBody>
      </p:sp>
      <p:sp>
        <p:nvSpPr>
          <p:cNvPr id="41" name="Text 39"/>
          <p:cNvSpPr/>
          <p:nvPr/>
        </p:nvSpPr>
        <p:spPr>
          <a:xfrm>
            <a:off x="7461504" y="5358384"/>
            <a:ext cx="3840480" cy="457200"/>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is the blended store EBITDA across all sixteen, built bottom-up store by store — not assumed.</a:t>
            </a:r>
            <a:endParaRPr lang="en-US" sz="1050" dirty="0"/>
          </a:p>
        </p:txBody>
      </p:sp>
      <p:sp>
        <p:nvSpPr>
          <p:cNvPr id="42" name="Shape 40"/>
          <p:cNvSpPr/>
          <p:nvPr/>
        </p:nvSpPr>
        <p:spPr>
          <a:xfrm>
            <a:off x="685800" y="5943600"/>
            <a:ext cx="82296" cy="310896"/>
          </a:xfrm>
          <a:prstGeom prst="rect">
            <a:avLst/>
          </a:prstGeom>
          <a:solidFill>
            <a:srgbClr val="ED1B76"/>
          </a:solidFill>
          <a:ln/>
        </p:spPr>
      </p:sp>
      <p:sp>
        <p:nvSpPr>
          <p:cNvPr id="43" name="Text 41"/>
          <p:cNvSpPr/>
          <p:nvPr/>
        </p:nvSpPr>
        <p:spPr>
          <a:xfrm>
            <a:off x="932688" y="5943600"/>
            <a:ext cx="10332720" cy="310896"/>
          </a:xfrm>
          <a:prstGeom prst="rect">
            <a:avLst/>
          </a:prstGeom>
          <a:noFill/>
          <a:ln/>
        </p:spPr>
        <p:txBody>
          <a:bodyPr wrap="square" lIns="0" tIns="0" rIns="0" bIns="0" rtlCol="0" anchor="ctr"/>
          <a:lstStyle/>
          <a:p>
            <a:pPr indent="0" marL="0">
              <a:buNone/>
            </a:pPr>
            <a:r>
              <a:rPr lang="en-US" sz="1200" b="1" dirty="0">
                <a:solidFill>
                  <a:srgbClr val="B01055"/>
                </a:solidFill>
                <a:latin typeface="Arial" pitchFamily="34" charset="0"/>
                <a:ea typeface="Arial" pitchFamily="34" charset="-122"/>
                <a:cs typeface="Arial" pitchFamily="34" charset="-120"/>
              </a:rPr>
              <a:t>Dutch Bros does $2M a store on a $7 ticket — call it eight hundred cars a day, nearly all of it before eleven. We do $1.55M on a ticket that carries food, across three dayparts.</a:t>
            </a:r>
            <a:endParaRPr lang="en-US" sz="1200" dirty="0"/>
          </a:p>
        </p:txBody>
      </p:sp>
      <p:sp>
        <p:nvSpPr>
          <p:cNvPr id="44" name="Text 42"/>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4B4753"/>
                </a:solidFill>
                <a:latin typeface="Arial" pitchFamily="34" charset="0"/>
                <a:ea typeface="Arial" pitchFamily="34" charset="-122"/>
                <a:cs typeface="Arial" pitchFamily="34" charset="-120"/>
              </a:rPr>
              <a:t>Fewer cars, bigger ticket — and that is what lets a cheaper corner work.</a:t>
            </a:r>
            <a:endParaRPr lang="en-US" sz="1000" dirty="0"/>
          </a:p>
        </p:txBody>
      </p:sp>
      <p:sp>
        <p:nvSpPr>
          <p:cNvPr id="45" name="Shape 43"/>
          <p:cNvSpPr/>
          <p:nvPr/>
        </p:nvSpPr>
        <p:spPr>
          <a:xfrm>
            <a:off x="11347704" y="6217920"/>
            <a:ext cx="347472" cy="347472"/>
          </a:xfrm>
          <a:prstGeom prst="ellipse">
            <a:avLst/>
          </a:prstGeom>
          <a:solidFill>
            <a:srgbClr val="ED1B76"/>
          </a:solidFill>
          <a:ln/>
        </p:spPr>
      </p:sp>
      <p:sp>
        <p:nvSpPr>
          <p:cNvPr id="46" name="Text 44"/>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THING WE LEARNED</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The same store, for a third of the money.</a:t>
            </a:r>
            <a:endParaRPr lang="en-US" sz="2700" dirty="0"/>
          </a:p>
        </p:txBody>
      </p:sp>
      <p:sp>
        <p:nvSpPr>
          <p:cNvPr id="4" name="Text 2"/>
          <p:cNvSpPr/>
          <p:nvPr/>
        </p:nvSpPr>
        <p:spPr>
          <a:xfrm>
            <a:off x="685800" y="1609344"/>
            <a:ext cx="10607040" cy="54864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Metro Phoenix is full of abandoned small-format drive-through boxes — the lane, the window and the pad are already there. Converting one costs a fraction of building one, and it sells nearly the same. It works for us because we do not need a corner that delivers eight hundred cars a day.</a:t>
            </a:r>
            <a:endParaRPr lang="en-US" sz="1300" dirty="0"/>
          </a:p>
        </p:txBody>
      </p:sp>
      <p:sp>
        <p:nvSpPr>
          <p:cNvPr id="5" name="Shape 3"/>
          <p:cNvSpPr/>
          <p:nvPr/>
        </p:nvSpPr>
        <p:spPr>
          <a:xfrm>
            <a:off x="685800" y="2377440"/>
            <a:ext cx="5212080" cy="3200400"/>
          </a:xfrm>
          <a:prstGeom prst="rect">
            <a:avLst/>
          </a:prstGeom>
          <a:solidFill>
            <a:srgbClr val="F6F4F8"/>
          </a:solidFill>
          <a:ln/>
        </p:spPr>
      </p:sp>
      <p:sp>
        <p:nvSpPr>
          <p:cNvPr id="6" name="Text 4"/>
          <p:cNvSpPr/>
          <p:nvPr/>
        </p:nvSpPr>
        <p:spPr>
          <a:xfrm>
            <a:off x="996696" y="2578608"/>
            <a:ext cx="4572000" cy="274320"/>
          </a:xfrm>
          <a:prstGeom prst="rect">
            <a:avLst/>
          </a:prstGeom>
          <a:noFill/>
          <a:ln/>
        </p:spPr>
        <p:txBody>
          <a:bodyPr wrap="square" lIns="0" tIns="0" rIns="0" bIns="0" rtlCol="0" anchor="ctr"/>
          <a:lstStyle/>
          <a:p>
            <a:pPr indent="0" marL="0">
              <a:buNone/>
            </a:pPr>
            <a:r>
              <a:rPr lang="en-US" sz="1100" b="1" spc="300" kern="0" dirty="0">
                <a:solidFill>
                  <a:srgbClr val="14171F"/>
                </a:solidFill>
                <a:latin typeface="Arial" pitchFamily="34" charset="0"/>
                <a:ea typeface="Arial" pitchFamily="34" charset="-122"/>
                <a:cs typeface="Arial" pitchFamily="34" charset="-120"/>
              </a:rPr>
              <a:t>GROUND-UP</a:t>
            </a:r>
            <a:endParaRPr lang="en-US" sz="1100" dirty="0"/>
          </a:p>
        </p:txBody>
      </p:sp>
      <p:sp>
        <p:nvSpPr>
          <p:cNvPr id="7" name="Text 5"/>
          <p:cNvSpPr/>
          <p:nvPr/>
        </p:nvSpPr>
        <p:spPr>
          <a:xfrm>
            <a:off x="996696" y="2980944"/>
            <a:ext cx="2011680" cy="457200"/>
          </a:xfrm>
          <a:prstGeom prst="rect">
            <a:avLst/>
          </a:prstGeom>
          <a:noFill/>
          <a:ln/>
        </p:spPr>
        <p:txBody>
          <a:bodyPr wrap="square" lIns="0" tIns="0" rIns="0" bIns="0" rtlCol="0" anchor="ctr"/>
          <a:lstStyle/>
          <a:p>
            <a:pPr indent="0" marL="0">
              <a:buNone/>
            </a:pPr>
            <a:r>
              <a:rPr lang="en-US" sz="2400" b="1" dirty="0">
                <a:solidFill>
                  <a:srgbClr val="14171F"/>
                </a:solidFill>
                <a:latin typeface="Arial" pitchFamily="34" charset="0"/>
                <a:ea typeface="Arial" pitchFamily="34" charset="-122"/>
                <a:cs typeface="Arial" pitchFamily="34" charset="-120"/>
              </a:rPr>
              <a:t>$1.0M</a:t>
            </a:r>
            <a:endParaRPr lang="en-US" sz="2400" dirty="0"/>
          </a:p>
        </p:txBody>
      </p:sp>
      <p:sp>
        <p:nvSpPr>
          <p:cNvPr id="8" name="Text 6"/>
          <p:cNvSpPr/>
          <p:nvPr/>
        </p:nvSpPr>
        <p:spPr>
          <a:xfrm>
            <a:off x="3154680" y="3108960"/>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to build</a:t>
            </a:r>
            <a:endParaRPr lang="en-US" sz="1200" dirty="0"/>
          </a:p>
        </p:txBody>
      </p:sp>
      <p:sp>
        <p:nvSpPr>
          <p:cNvPr id="9" name="Text 7"/>
          <p:cNvSpPr/>
          <p:nvPr/>
        </p:nvSpPr>
        <p:spPr>
          <a:xfrm>
            <a:off x="996696" y="3639312"/>
            <a:ext cx="2011680" cy="457200"/>
          </a:xfrm>
          <a:prstGeom prst="rect">
            <a:avLst/>
          </a:prstGeom>
          <a:noFill/>
          <a:ln/>
        </p:spPr>
        <p:txBody>
          <a:bodyPr wrap="square" lIns="0" tIns="0" rIns="0" bIns="0" rtlCol="0" anchor="ctr"/>
          <a:lstStyle/>
          <a:p>
            <a:pPr indent="0" marL="0">
              <a:buNone/>
            </a:pPr>
            <a:r>
              <a:rPr lang="en-US" sz="2400" b="1" dirty="0">
                <a:solidFill>
                  <a:srgbClr val="14171F"/>
                </a:solidFill>
                <a:latin typeface="Arial" pitchFamily="34" charset="0"/>
                <a:ea typeface="Arial" pitchFamily="34" charset="-122"/>
                <a:cs typeface="Arial" pitchFamily="34" charset="-120"/>
              </a:rPr>
              <a:t>$1.8M</a:t>
            </a:r>
            <a:endParaRPr lang="en-US" sz="2400" dirty="0"/>
          </a:p>
        </p:txBody>
      </p:sp>
      <p:sp>
        <p:nvSpPr>
          <p:cNvPr id="10" name="Text 8"/>
          <p:cNvSpPr/>
          <p:nvPr/>
        </p:nvSpPr>
        <p:spPr>
          <a:xfrm>
            <a:off x="3154680" y="3767328"/>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annual sales</a:t>
            </a:r>
            <a:endParaRPr lang="en-US" sz="1200" dirty="0"/>
          </a:p>
        </p:txBody>
      </p:sp>
      <p:sp>
        <p:nvSpPr>
          <p:cNvPr id="11" name="Text 9"/>
          <p:cNvSpPr/>
          <p:nvPr/>
        </p:nvSpPr>
        <p:spPr>
          <a:xfrm>
            <a:off x="996696" y="4297680"/>
            <a:ext cx="2011680" cy="457200"/>
          </a:xfrm>
          <a:prstGeom prst="rect">
            <a:avLst/>
          </a:prstGeom>
          <a:noFill/>
          <a:ln/>
        </p:spPr>
        <p:txBody>
          <a:bodyPr wrap="square" lIns="0" tIns="0" rIns="0" bIns="0" rtlCol="0" anchor="ctr"/>
          <a:lstStyle/>
          <a:p>
            <a:pPr indent="0" marL="0">
              <a:buNone/>
            </a:pPr>
            <a:r>
              <a:rPr lang="en-US" sz="2400" b="1" dirty="0">
                <a:solidFill>
                  <a:srgbClr val="14171F"/>
                </a:solidFill>
                <a:latin typeface="Arial" pitchFamily="34" charset="0"/>
                <a:ea typeface="Arial" pitchFamily="34" charset="-122"/>
                <a:cs typeface="Arial" pitchFamily="34" charset="-120"/>
              </a:rPr>
              <a:t>$475K</a:t>
            </a:r>
            <a:endParaRPr lang="en-US" sz="2400" dirty="0"/>
          </a:p>
        </p:txBody>
      </p:sp>
      <p:sp>
        <p:nvSpPr>
          <p:cNvPr id="12" name="Text 10"/>
          <p:cNvSpPr/>
          <p:nvPr/>
        </p:nvSpPr>
        <p:spPr>
          <a:xfrm>
            <a:off x="3154680" y="4425696"/>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store EBITDA</a:t>
            </a:r>
            <a:endParaRPr lang="en-US" sz="1200" dirty="0"/>
          </a:p>
        </p:txBody>
      </p:sp>
      <p:sp>
        <p:nvSpPr>
          <p:cNvPr id="13" name="Shape 11"/>
          <p:cNvSpPr/>
          <p:nvPr/>
        </p:nvSpPr>
        <p:spPr>
          <a:xfrm>
            <a:off x="996696" y="4974336"/>
            <a:ext cx="4572000" cy="0"/>
          </a:xfrm>
          <a:prstGeom prst="line">
            <a:avLst/>
          </a:prstGeom>
          <a:noFill/>
          <a:ln w="12700">
            <a:solidFill>
              <a:srgbClr val="E6E2EA"/>
            </a:solidFill>
            <a:prstDash val="solid"/>
          </a:ln>
        </p:spPr>
      </p:sp>
      <p:sp>
        <p:nvSpPr>
          <p:cNvPr id="14" name="Text 12"/>
          <p:cNvSpPr/>
          <p:nvPr/>
        </p:nvSpPr>
        <p:spPr>
          <a:xfrm>
            <a:off x="996696" y="5102352"/>
            <a:ext cx="2194560" cy="365760"/>
          </a:xfrm>
          <a:prstGeom prst="rect">
            <a:avLst/>
          </a:prstGeom>
          <a:noFill/>
          <a:ln/>
        </p:spPr>
        <p:txBody>
          <a:bodyPr wrap="square" lIns="0" tIns="0" rIns="0" bIns="0" rtlCol="0" anchor="ctr"/>
          <a:lstStyle/>
          <a:p>
            <a:pPr indent="0" marL="0">
              <a:buNone/>
            </a:pPr>
            <a:r>
              <a:rPr lang="en-US" sz="1900" b="1" dirty="0">
                <a:solidFill>
                  <a:srgbClr val="14171F"/>
                </a:solidFill>
                <a:latin typeface="Arial" pitchFamily="34" charset="0"/>
                <a:ea typeface="Arial" pitchFamily="34" charset="-122"/>
                <a:cs typeface="Arial" pitchFamily="34" charset="-120"/>
              </a:rPr>
              <a:t>2.1 years</a:t>
            </a:r>
            <a:endParaRPr lang="en-US" sz="1900" dirty="0"/>
          </a:p>
        </p:txBody>
      </p:sp>
      <p:sp>
        <p:nvSpPr>
          <p:cNvPr id="15" name="Text 13"/>
          <p:cNvSpPr/>
          <p:nvPr/>
        </p:nvSpPr>
        <p:spPr>
          <a:xfrm>
            <a:off x="3154680" y="5175504"/>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to return the build</a:t>
            </a:r>
            <a:endParaRPr lang="en-US" sz="1200" dirty="0"/>
          </a:p>
        </p:txBody>
      </p:sp>
      <p:sp>
        <p:nvSpPr>
          <p:cNvPr id="16" name="Shape 14"/>
          <p:cNvSpPr/>
          <p:nvPr/>
        </p:nvSpPr>
        <p:spPr>
          <a:xfrm>
            <a:off x="6263640" y="2377440"/>
            <a:ext cx="5212080" cy="3200400"/>
          </a:xfrm>
          <a:prstGeom prst="rect">
            <a:avLst/>
          </a:prstGeom>
          <a:solidFill>
            <a:srgbClr val="FCF1F6"/>
          </a:solidFill>
          <a:ln/>
        </p:spPr>
      </p:sp>
      <p:sp>
        <p:nvSpPr>
          <p:cNvPr id="17" name="Text 15"/>
          <p:cNvSpPr/>
          <p:nvPr/>
        </p:nvSpPr>
        <p:spPr>
          <a:xfrm>
            <a:off x="6574536" y="2578608"/>
            <a:ext cx="4572000" cy="274320"/>
          </a:xfrm>
          <a:prstGeom prst="rect">
            <a:avLst/>
          </a:prstGeom>
          <a:noFill/>
          <a:ln/>
        </p:spPr>
        <p:txBody>
          <a:bodyPr wrap="square" lIns="0" tIns="0" rIns="0" bIns="0" rtlCol="0" anchor="ctr"/>
          <a:lstStyle/>
          <a:p>
            <a:pPr indent="0" marL="0">
              <a:buNone/>
            </a:pPr>
            <a:r>
              <a:rPr lang="en-US" sz="1100" b="1" spc="300" kern="0" dirty="0">
                <a:solidFill>
                  <a:srgbClr val="B01055"/>
                </a:solidFill>
                <a:latin typeface="Arial" pitchFamily="34" charset="0"/>
                <a:ea typeface="Arial" pitchFamily="34" charset="-122"/>
                <a:cs typeface="Arial" pitchFamily="34" charset="-120"/>
              </a:rPr>
              <a:t>CONVERSION</a:t>
            </a:r>
            <a:endParaRPr lang="en-US" sz="1100" dirty="0"/>
          </a:p>
        </p:txBody>
      </p:sp>
      <p:sp>
        <p:nvSpPr>
          <p:cNvPr id="18" name="Text 16"/>
          <p:cNvSpPr/>
          <p:nvPr/>
        </p:nvSpPr>
        <p:spPr>
          <a:xfrm>
            <a:off x="6574536" y="2980944"/>
            <a:ext cx="2011680" cy="457200"/>
          </a:xfrm>
          <a:prstGeom prst="rect">
            <a:avLst/>
          </a:prstGeom>
          <a:noFill/>
          <a:ln/>
        </p:spPr>
        <p:txBody>
          <a:bodyPr wrap="square" lIns="0" tIns="0" rIns="0" bIns="0" rtlCol="0" anchor="ctr"/>
          <a:lstStyle/>
          <a:p>
            <a:pPr indent="0" marL="0">
              <a:buNone/>
            </a:pPr>
            <a:r>
              <a:rPr lang="en-US" sz="2400" b="1" dirty="0">
                <a:solidFill>
                  <a:srgbClr val="14171F"/>
                </a:solidFill>
                <a:latin typeface="Arial" pitchFamily="34" charset="0"/>
                <a:ea typeface="Arial" pitchFamily="34" charset="-122"/>
                <a:cs typeface="Arial" pitchFamily="34" charset="-120"/>
              </a:rPr>
              <a:t>$300K</a:t>
            </a:r>
            <a:endParaRPr lang="en-US" sz="2400" dirty="0"/>
          </a:p>
        </p:txBody>
      </p:sp>
      <p:sp>
        <p:nvSpPr>
          <p:cNvPr id="19" name="Text 17"/>
          <p:cNvSpPr/>
          <p:nvPr/>
        </p:nvSpPr>
        <p:spPr>
          <a:xfrm>
            <a:off x="8732520" y="3108960"/>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to build</a:t>
            </a:r>
            <a:endParaRPr lang="en-US" sz="1200" dirty="0"/>
          </a:p>
        </p:txBody>
      </p:sp>
      <p:sp>
        <p:nvSpPr>
          <p:cNvPr id="20" name="Text 18"/>
          <p:cNvSpPr/>
          <p:nvPr/>
        </p:nvSpPr>
        <p:spPr>
          <a:xfrm>
            <a:off x="6574536" y="3639312"/>
            <a:ext cx="2011680" cy="457200"/>
          </a:xfrm>
          <a:prstGeom prst="rect">
            <a:avLst/>
          </a:prstGeom>
          <a:noFill/>
          <a:ln/>
        </p:spPr>
        <p:txBody>
          <a:bodyPr wrap="square" lIns="0" tIns="0" rIns="0" bIns="0" rtlCol="0" anchor="ctr"/>
          <a:lstStyle/>
          <a:p>
            <a:pPr indent="0" marL="0">
              <a:buNone/>
            </a:pPr>
            <a:r>
              <a:rPr lang="en-US" sz="2400" b="1" dirty="0">
                <a:solidFill>
                  <a:srgbClr val="14171F"/>
                </a:solidFill>
                <a:latin typeface="Arial" pitchFamily="34" charset="0"/>
                <a:ea typeface="Arial" pitchFamily="34" charset="-122"/>
                <a:cs typeface="Arial" pitchFamily="34" charset="-120"/>
              </a:rPr>
              <a:t>$1.4M</a:t>
            </a:r>
            <a:endParaRPr lang="en-US" sz="2400" dirty="0"/>
          </a:p>
        </p:txBody>
      </p:sp>
      <p:sp>
        <p:nvSpPr>
          <p:cNvPr id="21" name="Text 19"/>
          <p:cNvSpPr/>
          <p:nvPr/>
        </p:nvSpPr>
        <p:spPr>
          <a:xfrm>
            <a:off x="8732520" y="3767328"/>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annual sales</a:t>
            </a:r>
            <a:endParaRPr lang="en-US" sz="1200" dirty="0"/>
          </a:p>
        </p:txBody>
      </p:sp>
      <p:sp>
        <p:nvSpPr>
          <p:cNvPr id="22" name="Text 20"/>
          <p:cNvSpPr/>
          <p:nvPr/>
        </p:nvSpPr>
        <p:spPr>
          <a:xfrm>
            <a:off x="6574536" y="4297680"/>
            <a:ext cx="2011680" cy="457200"/>
          </a:xfrm>
          <a:prstGeom prst="rect">
            <a:avLst/>
          </a:prstGeom>
          <a:noFill/>
          <a:ln/>
        </p:spPr>
        <p:txBody>
          <a:bodyPr wrap="square" lIns="0" tIns="0" rIns="0" bIns="0" rtlCol="0" anchor="ctr"/>
          <a:lstStyle/>
          <a:p>
            <a:pPr indent="0" marL="0">
              <a:buNone/>
            </a:pPr>
            <a:r>
              <a:rPr lang="en-US" sz="2400" b="1" dirty="0">
                <a:solidFill>
                  <a:srgbClr val="14171F"/>
                </a:solidFill>
                <a:latin typeface="Arial" pitchFamily="34" charset="0"/>
                <a:ea typeface="Arial" pitchFamily="34" charset="-122"/>
                <a:cs typeface="Arial" pitchFamily="34" charset="-120"/>
              </a:rPr>
              <a:t>$317K</a:t>
            </a:r>
            <a:endParaRPr lang="en-US" sz="2400" dirty="0"/>
          </a:p>
        </p:txBody>
      </p:sp>
      <p:sp>
        <p:nvSpPr>
          <p:cNvPr id="23" name="Text 21"/>
          <p:cNvSpPr/>
          <p:nvPr/>
        </p:nvSpPr>
        <p:spPr>
          <a:xfrm>
            <a:off x="8732520" y="4425696"/>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store EBITDA</a:t>
            </a:r>
            <a:endParaRPr lang="en-US" sz="1200" dirty="0"/>
          </a:p>
        </p:txBody>
      </p:sp>
      <p:sp>
        <p:nvSpPr>
          <p:cNvPr id="24" name="Shape 22"/>
          <p:cNvSpPr/>
          <p:nvPr/>
        </p:nvSpPr>
        <p:spPr>
          <a:xfrm>
            <a:off x="6574536" y="4974336"/>
            <a:ext cx="4572000" cy="0"/>
          </a:xfrm>
          <a:prstGeom prst="line">
            <a:avLst/>
          </a:prstGeom>
          <a:noFill/>
          <a:ln w="12700">
            <a:solidFill>
              <a:srgbClr val="E6E2EA"/>
            </a:solidFill>
            <a:prstDash val="solid"/>
          </a:ln>
        </p:spPr>
      </p:sp>
      <p:sp>
        <p:nvSpPr>
          <p:cNvPr id="25" name="Text 23"/>
          <p:cNvSpPr/>
          <p:nvPr/>
        </p:nvSpPr>
        <p:spPr>
          <a:xfrm>
            <a:off x="6574536" y="5102352"/>
            <a:ext cx="2194560" cy="365760"/>
          </a:xfrm>
          <a:prstGeom prst="rect">
            <a:avLst/>
          </a:prstGeom>
          <a:noFill/>
          <a:ln/>
        </p:spPr>
        <p:txBody>
          <a:bodyPr wrap="square" lIns="0" tIns="0" rIns="0" bIns="0" rtlCol="0" anchor="ctr"/>
          <a:lstStyle/>
          <a:p>
            <a:pPr indent="0" marL="0">
              <a:buNone/>
            </a:pPr>
            <a:r>
              <a:rPr lang="en-US" sz="1900" b="1" dirty="0">
                <a:solidFill>
                  <a:srgbClr val="B01055"/>
                </a:solidFill>
                <a:latin typeface="Arial" pitchFamily="34" charset="0"/>
                <a:ea typeface="Arial" pitchFamily="34" charset="-122"/>
                <a:cs typeface="Arial" pitchFamily="34" charset="-120"/>
              </a:rPr>
              <a:t>11 months</a:t>
            </a:r>
            <a:endParaRPr lang="en-US" sz="1900" dirty="0"/>
          </a:p>
        </p:txBody>
      </p:sp>
      <p:sp>
        <p:nvSpPr>
          <p:cNvPr id="26" name="Text 24"/>
          <p:cNvSpPr/>
          <p:nvPr/>
        </p:nvSpPr>
        <p:spPr>
          <a:xfrm>
            <a:off x="8732520" y="5175504"/>
            <a:ext cx="246888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to return the build</a:t>
            </a:r>
            <a:endParaRPr lang="en-US" sz="1200" dirty="0"/>
          </a:p>
        </p:txBody>
      </p:sp>
      <p:sp>
        <p:nvSpPr>
          <p:cNvPr id="27" name="Shape 25"/>
          <p:cNvSpPr/>
          <p:nvPr/>
        </p:nvSpPr>
        <p:spPr>
          <a:xfrm>
            <a:off x="685800" y="5852160"/>
            <a:ext cx="82296" cy="310896"/>
          </a:xfrm>
          <a:prstGeom prst="rect">
            <a:avLst/>
          </a:prstGeom>
          <a:solidFill>
            <a:srgbClr val="ED1B76"/>
          </a:solidFill>
          <a:ln/>
        </p:spPr>
      </p:sp>
      <p:sp>
        <p:nvSpPr>
          <p:cNvPr id="28" name="Text 26"/>
          <p:cNvSpPr/>
          <p:nvPr/>
        </p:nvSpPr>
        <p:spPr>
          <a:xfrm>
            <a:off x="932688" y="5852160"/>
            <a:ext cx="10332720" cy="310896"/>
          </a:xfrm>
          <a:prstGeom prst="rect">
            <a:avLst/>
          </a:prstGeom>
          <a:noFill/>
          <a:ln/>
        </p:spPr>
        <p:txBody>
          <a:bodyPr wrap="square" lIns="0" tIns="0" rIns="0" bIns="0" rtlCol="0" anchor="ctr"/>
          <a:lstStyle/>
          <a:p>
            <a:pPr indent="0" marL="0">
              <a:buNone/>
            </a:pPr>
            <a:r>
              <a:rPr lang="en-US" sz="1250" b="1" dirty="0">
                <a:solidFill>
                  <a:srgbClr val="B01055"/>
                </a:solidFill>
                <a:latin typeface="Arial" pitchFamily="34" charset="0"/>
                <a:ea typeface="Arial" pitchFamily="34" charset="-122"/>
                <a:cs typeface="Arial" pitchFamily="34" charset="-120"/>
              </a:rPr>
              <a:t>Eight of the next eleven stores are conversions. That is what lets $7 million buy eleven stores instead of four — and it is why this plan carries almost no debt.</a:t>
            </a:r>
            <a:endParaRPr lang="en-US" sz="1250" dirty="0"/>
          </a:p>
        </p:txBody>
      </p:sp>
      <p:sp>
        <p:nvSpPr>
          <p:cNvPr id="29" name="Text 27"/>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8E8899"/>
                </a:solidFill>
                <a:latin typeface="Arial" pitchFamily="34" charset="0"/>
                <a:ea typeface="Arial" pitchFamily="34" charset="-122"/>
                <a:cs typeface="Arial" pitchFamily="34" charset="-120"/>
              </a:rPr>
              <a:t>Both build costs are management estimates. No store has been built on the $300,000 conversion figure, and the $1M ground-up assumes a landlord contribution of the kind being negotiated at East Mesa.</a:t>
            </a:r>
            <a:endParaRPr lang="en-US" sz="1000" dirty="0"/>
          </a:p>
        </p:txBody>
      </p:sp>
      <p:sp>
        <p:nvSpPr>
          <p:cNvPr id="30" name="Shape 28"/>
          <p:cNvSpPr/>
          <p:nvPr/>
        </p:nvSpPr>
        <p:spPr>
          <a:xfrm>
            <a:off x="11347704" y="6217920"/>
            <a:ext cx="347472" cy="347472"/>
          </a:xfrm>
          <a:prstGeom prst="ellipse">
            <a:avLst/>
          </a:prstGeom>
          <a:solidFill>
            <a:srgbClr val="ED1B76"/>
          </a:solidFill>
          <a:ln/>
        </p:spPr>
      </p:sp>
      <p:sp>
        <p:nvSpPr>
          <p:cNvPr id="31" name="Text 29"/>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65836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WHY THIS SCALES</a:t>
            </a:r>
            <a:endParaRPr lang="en-US" sz="1100" dirty="0"/>
          </a:p>
        </p:txBody>
      </p:sp>
      <p:sp>
        <p:nvSpPr>
          <p:cNvPr id="3" name="Text 1"/>
          <p:cNvSpPr/>
          <p:nvPr/>
        </p:nvSpPr>
        <p:spPr>
          <a:xfrm>
            <a:off x="685800" y="1024128"/>
            <a:ext cx="10881360" cy="1280160"/>
          </a:xfrm>
          <a:prstGeom prst="rect">
            <a:avLst/>
          </a:prstGeom>
          <a:noFill/>
          <a:ln/>
        </p:spPr>
        <p:txBody>
          <a:bodyPr wrap="square" lIns="0" tIns="0" rIns="0" bIns="0" rtlCol="0" anchor="t"/>
          <a:lstStyle/>
          <a:p>
            <a:pPr indent="0" marL="0">
              <a:buNone/>
            </a:pPr>
            <a:r>
              <a:rPr lang="en-US" sz="2800" b="1" dirty="0">
                <a:solidFill>
                  <a:srgbClr val="14171F"/>
                </a:solidFill>
                <a:latin typeface="Arial" pitchFamily="34" charset="0"/>
                <a:ea typeface="Arial" pitchFamily="34" charset="-122"/>
                <a:cs typeface="Arial" pitchFamily="34" charset="-120"/>
              </a:rPr>
              <a:t>We didn't design a restaurant. We designed a repeat.</a:t>
            </a:r>
            <a:endParaRPr lang="en-US" sz="2800" dirty="0"/>
          </a:p>
        </p:txBody>
      </p:sp>
      <p:sp>
        <p:nvSpPr>
          <p:cNvPr id="4" name="Shape 2"/>
          <p:cNvSpPr/>
          <p:nvPr/>
        </p:nvSpPr>
        <p:spPr>
          <a:xfrm>
            <a:off x="685800" y="2432304"/>
            <a:ext cx="137160" cy="137160"/>
          </a:xfrm>
          <a:prstGeom prst="ellipse">
            <a:avLst/>
          </a:prstGeom>
          <a:solidFill>
            <a:srgbClr val="ED1B76"/>
          </a:solidFill>
          <a:ln/>
        </p:spPr>
      </p:sp>
      <p:sp>
        <p:nvSpPr>
          <p:cNvPr id="5" name="Text 3"/>
          <p:cNvSpPr/>
          <p:nvPr/>
        </p:nvSpPr>
        <p:spPr>
          <a:xfrm>
            <a:off x="960120" y="2377440"/>
            <a:ext cx="3108960" cy="292608"/>
          </a:xfrm>
          <a:prstGeom prst="rect">
            <a:avLst/>
          </a:prstGeom>
          <a:noFill/>
          <a:ln/>
        </p:spPr>
        <p:txBody>
          <a:bodyPr wrap="square" lIns="0" tIns="0" rIns="0" bIns="0" rtlCol="0" anchor="ctr"/>
          <a:lstStyle/>
          <a:p>
            <a:pPr indent="0" marL="0">
              <a:buNone/>
            </a:pPr>
            <a:r>
              <a:rPr lang="en-US" sz="1300" b="1" spc="160" kern="0" dirty="0">
                <a:solidFill>
                  <a:srgbClr val="14171F"/>
                </a:solidFill>
                <a:latin typeface="Arial" pitchFamily="34" charset="0"/>
                <a:ea typeface="Arial" pitchFamily="34" charset="-122"/>
                <a:cs typeface="Arial" pitchFamily="34" charset="-120"/>
              </a:rPr>
              <a:t>STORE PROTOTYPE</a:t>
            </a:r>
            <a:endParaRPr lang="en-US" sz="1300" dirty="0"/>
          </a:p>
        </p:txBody>
      </p:sp>
      <p:sp>
        <p:nvSpPr>
          <p:cNvPr id="6" name="Text 4"/>
          <p:cNvSpPr/>
          <p:nvPr/>
        </p:nvSpPr>
        <p:spPr>
          <a:xfrm>
            <a:off x="960120" y="2688336"/>
            <a:ext cx="3108960" cy="82296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One footprint, drive-through first. Hayden is unit one.</a:t>
            </a:r>
            <a:endParaRPr lang="en-US" sz="1200" dirty="0"/>
          </a:p>
        </p:txBody>
      </p:sp>
      <p:sp>
        <p:nvSpPr>
          <p:cNvPr id="7" name="Shape 5"/>
          <p:cNvSpPr/>
          <p:nvPr/>
        </p:nvSpPr>
        <p:spPr>
          <a:xfrm>
            <a:off x="4389120" y="2432304"/>
            <a:ext cx="137160" cy="137160"/>
          </a:xfrm>
          <a:prstGeom prst="ellipse">
            <a:avLst/>
          </a:prstGeom>
          <a:solidFill>
            <a:srgbClr val="ED1B76"/>
          </a:solidFill>
          <a:ln/>
        </p:spPr>
      </p:sp>
      <p:sp>
        <p:nvSpPr>
          <p:cNvPr id="8" name="Text 6"/>
          <p:cNvSpPr/>
          <p:nvPr/>
        </p:nvSpPr>
        <p:spPr>
          <a:xfrm>
            <a:off x="4663440" y="2377440"/>
            <a:ext cx="3108960" cy="292608"/>
          </a:xfrm>
          <a:prstGeom prst="rect">
            <a:avLst/>
          </a:prstGeom>
          <a:noFill/>
          <a:ln/>
        </p:spPr>
        <p:txBody>
          <a:bodyPr wrap="square" lIns="0" tIns="0" rIns="0" bIns="0" rtlCol="0" anchor="ctr"/>
          <a:lstStyle/>
          <a:p>
            <a:pPr indent="0" marL="0">
              <a:buNone/>
            </a:pPr>
            <a:r>
              <a:rPr lang="en-US" sz="1300" b="1" spc="160" kern="0" dirty="0">
                <a:solidFill>
                  <a:srgbClr val="14171F"/>
                </a:solidFill>
                <a:latin typeface="Arial" pitchFamily="34" charset="0"/>
                <a:ea typeface="Arial" pitchFamily="34" charset="-122"/>
                <a:cs typeface="Arial" pitchFamily="34" charset="-120"/>
              </a:rPr>
              <a:t>SITE SELECTION</a:t>
            </a:r>
            <a:endParaRPr lang="en-US" sz="1300" dirty="0"/>
          </a:p>
        </p:txBody>
      </p:sp>
      <p:sp>
        <p:nvSpPr>
          <p:cNvPr id="9" name="Text 7"/>
          <p:cNvSpPr/>
          <p:nvPr/>
        </p:nvSpPr>
        <p:spPr>
          <a:xfrm>
            <a:off x="4663440" y="2688336"/>
            <a:ext cx="3108960" cy="82296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Underwritten before we sign a lease. Conversions first, ground-up where the corner earns it.</a:t>
            </a:r>
            <a:endParaRPr lang="en-US" sz="1200" dirty="0"/>
          </a:p>
        </p:txBody>
      </p:sp>
      <p:sp>
        <p:nvSpPr>
          <p:cNvPr id="10" name="Shape 8"/>
          <p:cNvSpPr/>
          <p:nvPr/>
        </p:nvSpPr>
        <p:spPr>
          <a:xfrm>
            <a:off x="8092440" y="2432304"/>
            <a:ext cx="137160" cy="137160"/>
          </a:xfrm>
          <a:prstGeom prst="ellipse">
            <a:avLst/>
          </a:prstGeom>
          <a:solidFill>
            <a:srgbClr val="ED1B76"/>
          </a:solidFill>
          <a:ln/>
        </p:spPr>
      </p:sp>
      <p:sp>
        <p:nvSpPr>
          <p:cNvPr id="11" name="Text 9"/>
          <p:cNvSpPr/>
          <p:nvPr/>
        </p:nvSpPr>
        <p:spPr>
          <a:xfrm>
            <a:off x="8366760" y="2377440"/>
            <a:ext cx="3108960" cy="292608"/>
          </a:xfrm>
          <a:prstGeom prst="rect">
            <a:avLst/>
          </a:prstGeom>
          <a:noFill/>
          <a:ln/>
        </p:spPr>
        <p:txBody>
          <a:bodyPr wrap="square" lIns="0" tIns="0" rIns="0" bIns="0" rtlCol="0" anchor="ctr"/>
          <a:lstStyle/>
          <a:p>
            <a:pPr indent="0" marL="0">
              <a:buNone/>
            </a:pPr>
            <a:r>
              <a:rPr lang="en-US" sz="1300" b="1" spc="160" kern="0" dirty="0">
                <a:solidFill>
                  <a:srgbClr val="14171F"/>
                </a:solidFill>
                <a:latin typeface="Arial" pitchFamily="34" charset="0"/>
                <a:ea typeface="Arial" pitchFamily="34" charset="-122"/>
                <a:cs typeface="Arial" pitchFamily="34" charset="-120"/>
              </a:rPr>
              <a:t>TRAINING</a:t>
            </a:r>
            <a:endParaRPr lang="en-US" sz="1300" dirty="0"/>
          </a:p>
        </p:txBody>
      </p:sp>
      <p:sp>
        <p:nvSpPr>
          <p:cNvPr id="12" name="Text 10"/>
          <p:cNvSpPr/>
          <p:nvPr/>
        </p:nvSpPr>
        <p:spPr>
          <a:xfrm>
            <a:off x="8366760" y="2688336"/>
            <a:ext cx="3108960" cy="82296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A crew is certified, not hired.</a:t>
            </a:r>
            <a:endParaRPr lang="en-US" sz="1200" dirty="0"/>
          </a:p>
        </p:txBody>
      </p:sp>
      <p:sp>
        <p:nvSpPr>
          <p:cNvPr id="13" name="Shape 11"/>
          <p:cNvSpPr/>
          <p:nvPr/>
        </p:nvSpPr>
        <p:spPr>
          <a:xfrm>
            <a:off x="685800" y="3986784"/>
            <a:ext cx="137160" cy="137160"/>
          </a:xfrm>
          <a:prstGeom prst="ellipse">
            <a:avLst/>
          </a:prstGeom>
          <a:solidFill>
            <a:srgbClr val="ED1B76"/>
          </a:solidFill>
          <a:ln/>
        </p:spPr>
      </p:sp>
      <p:sp>
        <p:nvSpPr>
          <p:cNvPr id="14" name="Text 12"/>
          <p:cNvSpPr/>
          <p:nvPr/>
        </p:nvSpPr>
        <p:spPr>
          <a:xfrm>
            <a:off x="960120" y="3931920"/>
            <a:ext cx="3108960" cy="292608"/>
          </a:xfrm>
          <a:prstGeom prst="rect">
            <a:avLst/>
          </a:prstGeom>
          <a:noFill/>
          <a:ln/>
        </p:spPr>
        <p:txBody>
          <a:bodyPr wrap="square" lIns="0" tIns="0" rIns="0" bIns="0" rtlCol="0" anchor="ctr"/>
          <a:lstStyle/>
          <a:p>
            <a:pPr indent="0" marL="0">
              <a:buNone/>
            </a:pPr>
            <a:r>
              <a:rPr lang="en-US" sz="1300" b="1" spc="160" kern="0" dirty="0">
                <a:solidFill>
                  <a:srgbClr val="14171F"/>
                </a:solidFill>
                <a:latin typeface="Arial" pitchFamily="34" charset="0"/>
                <a:ea typeface="Arial" pitchFamily="34" charset="-122"/>
                <a:cs typeface="Arial" pitchFamily="34" charset="-120"/>
              </a:rPr>
              <a:t>ONE OPERATING DISCIPLINE</a:t>
            </a:r>
            <a:endParaRPr lang="en-US" sz="1300" dirty="0"/>
          </a:p>
        </p:txBody>
      </p:sp>
      <p:sp>
        <p:nvSpPr>
          <p:cNvPr id="15" name="Text 13"/>
          <p:cNvSpPr/>
          <p:nvPr/>
        </p:nvSpPr>
        <p:spPr>
          <a:xfrm>
            <a:off x="960120" y="4242816"/>
            <a:ext cx="3108960" cy="82296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Store sixteen makes the same calls as store one, and can prove it.</a:t>
            </a:r>
            <a:endParaRPr lang="en-US" sz="1200" dirty="0"/>
          </a:p>
        </p:txBody>
      </p:sp>
      <p:sp>
        <p:nvSpPr>
          <p:cNvPr id="16" name="Shape 14"/>
          <p:cNvSpPr/>
          <p:nvPr/>
        </p:nvSpPr>
        <p:spPr>
          <a:xfrm>
            <a:off x="4389120" y="3986784"/>
            <a:ext cx="137160" cy="137160"/>
          </a:xfrm>
          <a:prstGeom prst="ellipse">
            <a:avLst/>
          </a:prstGeom>
          <a:solidFill>
            <a:srgbClr val="ED1B76"/>
          </a:solidFill>
          <a:ln/>
        </p:spPr>
      </p:sp>
      <p:sp>
        <p:nvSpPr>
          <p:cNvPr id="17" name="Text 15"/>
          <p:cNvSpPr/>
          <p:nvPr/>
        </p:nvSpPr>
        <p:spPr>
          <a:xfrm>
            <a:off x="4663440" y="3931920"/>
            <a:ext cx="3108960" cy="292608"/>
          </a:xfrm>
          <a:prstGeom prst="rect">
            <a:avLst/>
          </a:prstGeom>
          <a:noFill/>
          <a:ln/>
        </p:spPr>
        <p:txBody>
          <a:bodyPr wrap="square" lIns="0" tIns="0" rIns="0" bIns="0" rtlCol="0" anchor="ctr"/>
          <a:lstStyle/>
          <a:p>
            <a:pPr indent="0" marL="0">
              <a:buNone/>
            </a:pPr>
            <a:r>
              <a:rPr lang="en-US" sz="1300" b="1" spc="160" kern="0" dirty="0">
                <a:solidFill>
                  <a:srgbClr val="14171F"/>
                </a:solidFill>
                <a:latin typeface="Arial" pitchFamily="34" charset="0"/>
                <a:ea typeface="Arial" pitchFamily="34" charset="-122"/>
                <a:cs typeface="Arial" pitchFamily="34" charset="-120"/>
              </a:rPr>
              <a:t>MARKETING</a:t>
            </a:r>
            <a:endParaRPr lang="en-US" sz="1300" dirty="0"/>
          </a:p>
        </p:txBody>
      </p:sp>
      <p:sp>
        <p:nvSpPr>
          <p:cNvPr id="18" name="Text 16"/>
          <p:cNvSpPr/>
          <p:nvPr/>
        </p:nvSpPr>
        <p:spPr>
          <a:xfrm>
            <a:off x="4663440" y="4242816"/>
            <a:ext cx="3108960" cy="82296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Built once, run in every store, measured at the ticket.</a:t>
            </a:r>
            <a:endParaRPr lang="en-US" sz="1200" dirty="0"/>
          </a:p>
        </p:txBody>
      </p:sp>
      <p:sp>
        <p:nvSpPr>
          <p:cNvPr id="19" name="Shape 17"/>
          <p:cNvSpPr/>
          <p:nvPr/>
        </p:nvSpPr>
        <p:spPr>
          <a:xfrm>
            <a:off x="8092440" y="3986784"/>
            <a:ext cx="137160" cy="137160"/>
          </a:xfrm>
          <a:prstGeom prst="ellipse">
            <a:avLst/>
          </a:prstGeom>
          <a:solidFill>
            <a:srgbClr val="ED1B76"/>
          </a:solidFill>
          <a:ln/>
        </p:spPr>
      </p:sp>
      <p:sp>
        <p:nvSpPr>
          <p:cNvPr id="20" name="Text 18"/>
          <p:cNvSpPr/>
          <p:nvPr/>
        </p:nvSpPr>
        <p:spPr>
          <a:xfrm>
            <a:off x="8366760" y="3931920"/>
            <a:ext cx="3108960" cy="292608"/>
          </a:xfrm>
          <a:prstGeom prst="rect">
            <a:avLst/>
          </a:prstGeom>
          <a:noFill/>
          <a:ln/>
        </p:spPr>
        <p:txBody>
          <a:bodyPr wrap="square" lIns="0" tIns="0" rIns="0" bIns="0" rtlCol="0" anchor="ctr"/>
          <a:lstStyle/>
          <a:p>
            <a:pPr indent="0" marL="0">
              <a:buNone/>
            </a:pPr>
            <a:r>
              <a:rPr lang="en-US" sz="1300" b="1" spc="160" kern="0" dirty="0">
                <a:solidFill>
                  <a:srgbClr val="14171F"/>
                </a:solidFill>
                <a:latin typeface="Arial" pitchFamily="34" charset="0"/>
                <a:ea typeface="Arial" pitchFamily="34" charset="-122"/>
                <a:cs typeface="Arial" pitchFamily="34" charset="-120"/>
              </a:rPr>
              <a:t>MANAGEMENT</a:t>
            </a:r>
            <a:endParaRPr lang="en-US" sz="1300" dirty="0"/>
          </a:p>
        </p:txBody>
      </p:sp>
      <p:sp>
        <p:nvSpPr>
          <p:cNvPr id="21" name="Text 19"/>
          <p:cNvSpPr/>
          <p:nvPr/>
        </p:nvSpPr>
        <p:spPr>
          <a:xfrm>
            <a:off x="8366760" y="4242816"/>
            <a:ext cx="3108960" cy="82296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GMs who have already run the prototype, hired ahead of the opening.</a:t>
            </a:r>
            <a:endParaRPr lang="en-US" sz="1200" dirty="0"/>
          </a:p>
        </p:txBody>
      </p:sp>
      <p:sp>
        <p:nvSpPr>
          <p:cNvPr id="22" name="Shape 20"/>
          <p:cNvSpPr/>
          <p:nvPr/>
        </p:nvSpPr>
        <p:spPr>
          <a:xfrm>
            <a:off x="685800" y="5852160"/>
            <a:ext cx="146304" cy="146304"/>
          </a:xfrm>
          <a:prstGeom prst="ellipse">
            <a:avLst/>
          </a:prstGeom>
          <a:solidFill>
            <a:srgbClr val="C8C2CE"/>
          </a:solidFill>
          <a:ln/>
        </p:spPr>
      </p:sp>
      <p:sp>
        <p:nvSpPr>
          <p:cNvPr id="23" name="Text 21"/>
          <p:cNvSpPr/>
          <p:nvPr/>
        </p:nvSpPr>
        <p:spPr>
          <a:xfrm>
            <a:off x="941832" y="5779008"/>
            <a:ext cx="2286000" cy="274320"/>
          </a:xfrm>
          <a:prstGeom prst="rect">
            <a:avLst/>
          </a:prstGeom>
          <a:noFill/>
          <a:ln/>
        </p:spPr>
        <p:txBody>
          <a:bodyPr wrap="square" lIns="0" tIns="0" rIns="0" bIns="0" rtlCol="0" anchor="ctr"/>
          <a:lstStyle/>
          <a:p>
            <a:pPr indent="0" marL="0">
              <a:buNone/>
            </a:pPr>
            <a:r>
              <a:rPr lang="en-US" sz="1250" b="1" spc="100" kern="0" dirty="0">
                <a:solidFill>
                  <a:srgbClr val="14171F"/>
                </a:solidFill>
                <a:latin typeface="Arial" pitchFamily="34" charset="0"/>
                <a:ea typeface="Arial" pitchFamily="34" charset="-122"/>
                <a:cs typeface="Arial" pitchFamily="34" charset="-120"/>
              </a:rPr>
              <a:t>LEASE SIGNED</a:t>
            </a:r>
            <a:endParaRPr lang="en-US" sz="1250" dirty="0"/>
          </a:p>
        </p:txBody>
      </p:sp>
      <p:sp>
        <p:nvSpPr>
          <p:cNvPr id="24" name="Shape 22"/>
          <p:cNvSpPr/>
          <p:nvPr/>
        </p:nvSpPr>
        <p:spPr>
          <a:xfrm>
            <a:off x="3429000" y="5852160"/>
            <a:ext cx="146304" cy="146304"/>
          </a:xfrm>
          <a:prstGeom prst="ellipse">
            <a:avLst/>
          </a:prstGeom>
          <a:solidFill>
            <a:srgbClr val="C8C2CE"/>
          </a:solidFill>
          <a:ln/>
        </p:spPr>
      </p:sp>
      <p:sp>
        <p:nvSpPr>
          <p:cNvPr id="25" name="Text 23"/>
          <p:cNvSpPr/>
          <p:nvPr/>
        </p:nvSpPr>
        <p:spPr>
          <a:xfrm>
            <a:off x="3685032" y="5779008"/>
            <a:ext cx="2286000" cy="274320"/>
          </a:xfrm>
          <a:prstGeom prst="rect">
            <a:avLst/>
          </a:prstGeom>
          <a:noFill/>
          <a:ln/>
        </p:spPr>
        <p:txBody>
          <a:bodyPr wrap="square" lIns="0" tIns="0" rIns="0" bIns="0" rtlCol="0" anchor="ctr"/>
          <a:lstStyle/>
          <a:p>
            <a:pPr indent="0" marL="0">
              <a:buNone/>
            </a:pPr>
            <a:r>
              <a:rPr lang="en-US" sz="1250" b="1" spc="100" kern="0" dirty="0">
                <a:solidFill>
                  <a:srgbClr val="14171F"/>
                </a:solidFill>
                <a:latin typeface="Arial" pitchFamily="34" charset="0"/>
                <a:ea typeface="Arial" pitchFamily="34" charset="-122"/>
                <a:cs typeface="Arial" pitchFamily="34" charset="-120"/>
              </a:rPr>
              <a:t>OPEN</a:t>
            </a:r>
            <a:endParaRPr lang="en-US" sz="1250" dirty="0"/>
          </a:p>
        </p:txBody>
      </p:sp>
      <p:sp>
        <p:nvSpPr>
          <p:cNvPr id="26" name="Text 24"/>
          <p:cNvSpPr/>
          <p:nvPr/>
        </p:nvSpPr>
        <p:spPr>
          <a:xfrm>
            <a:off x="3685032" y="6071616"/>
            <a:ext cx="2286000" cy="256032"/>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120 DAYS</a:t>
            </a:r>
            <a:endParaRPr lang="en-US" sz="1150" dirty="0"/>
          </a:p>
        </p:txBody>
      </p:sp>
      <p:sp>
        <p:nvSpPr>
          <p:cNvPr id="27" name="Shape 25"/>
          <p:cNvSpPr/>
          <p:nvPr/>
        </p:nvSpPr>
        <p:spPr>
          <a:xfrm>
            <a:off x="6172200" y="5852160"/>
            <a:ext cx="146304" cy="146304"/>
          </a:xfrm>
          <a:prstGeom prst="ellipse">
            <a:avLst/>
          </a:prstGeom>
          <a:solidFill>
            <a:srgbClr val="ED1B76"/>
          </a:solidFill>
          <a:ln/>
        </p:spPr>
      </p:sp>
      <p:sp>
        <p:nvSpPr>
          <p:cNvPr id="28" name="Text 26"/>
          <p:cNvSpPr/>
          <p:nvPr/>
        </p:nvSpPr>
        <p:spPr>
          <a:xfrm>
            <a:off x="6428232" y="5779008"/>
            <a:ext cx="2286000" cy="274320"/>
          </a:xfrm>
          <a:prstGeom prst="rect">
            <a:avLst/>
          </a:prstGeom>
          <a:noFill/>
          <a:ln/>
        </p:spPr>
        <p:txBody>
          <a:bodyPr wrap="square" lIns="0" tIns="0" rIns="0" bIns="0" rtlCol="0" anchor="ctr"/>
          <a:lstStyle/>
          <a:p>
            <a:pPr indent="0" marL="0">
              <a:buNone/>
            </a:pPr>
            <a:r>
              <a:rPr lang="en-US" sz="1250" b="1" spc="100" kern="0" dirty="0">
                <a:solidFill>
                  <a:srgbClr val="14171F"/>
                </a:solidFill>
                <a:latin typeface="Arial" pitchFamily="34" charset="0"/>
                <a:ea typeface="Arial" pitchFamily="34" charset="-122"/>
                <a:cs typeface="Arial" pitchFamily="34" charset="-120"/>
              </a:rPr>
              <a:t>FULL PROFIT</a:t>
            </a:r>
            <a:endParaRPr lang="en-US" sz="1250" dirty="0"/>
          </a:p>
        </p:txBody>
      </p:sp>
      <p:sp>
        <p:nvSpPr>
          <p:cNvPr id="29" name="Text 27"/>
          <p:cNvSpPr/>
          <p:nvPr/>
        </p:nvSpPr>
        <p:spPr>
          <a:xfrm>
            <a:off x="6428232" y="6071616"/>
            <a:ext cx="2286000" cy="256032"/>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+60 DAYS</a:t>
            </a:r>
            <a:endParaRPr lang="en-US" sz="1150" dirty="0"/>
          </a:p>
        </p:txBody>
      </p:sp>
      <p:sp>
        <p:nvSpPr>
          <p:cNvPr id="30" name="Text 28"/>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4B4753"/>
                </a:solidFill>
                <a:latin typeface="Arial" pitchFamily="34" charset="0"/>
                <a:ea typeface="Arial" pitchFamily="34" charset="-122"/>
                <a:cs typeface="Arial" pitchFamily="34" charset="-120"/>
              </a:rPr>
              <a:t>Item five of the use of funds builds all of this once — for sixteen stores rather than five.</a:t>
            </a:r>
            <a:endParaRPr lang="en-US" sz="1000" dirty="0"/>
          </a:p>
        </p:txBody>
      </p:sp>
      <p:sp>
        <p:nvSpPr>
          <p:cNvPr id="31" name="Shape 29"/>
          <p:cNvSpPr/>
          <p:nvPr/>
        </p:nvSpPr>
        <p:spPr>
          <a:xfrm>
            <a:off x="11347704" y="6217920"/>
            <a:ext cx="347472" cy="347472"/>
          </a:xfrm>
          <a:prstGeom prst="ellipse">
            <a:avLst/>
          </a:prstGeom>
          <a:solidFill>
            <a:srgbClr val="ED1B76"/>
          </a:solidFill>
          <a:ln/>
        </p:spPr>
      </p:sp>
      <p:sp>
        <p:nvSpPr>
          <p:cNvPr id="32" name="Text 30"/>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HOW WE BUILD DEMAND</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Seven posts a week. The same seven, every week.</a:t>
            </a:r>
            <a:endParaRPr lang="en-US" sz="2700" dirty="0"/>
          </a:p>
        </p:txBody>
      </p:sp>
      <p:sp>
        <p:nvSpPr>
          <p:cNvPr id="4" name="Text 2"/>
          <p:cNvSpPr/>
          <p:nvPr/>
        </p:nvSpPr>
        <p:spPr>
          <a:xfrm>
            <a:off x="685800" y="1609344"/>
            <a:ext cx="10607040" cy="54864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Outcast already has 10,500 followers and 442 posts. The gap was never reach — it was rhythm. Every day has a name, a platform and a person, so nobody has to decide what to make in the morning.</a:t>
            </a:r>
            <a:endParaRPr lang="en-US" sz="1300" dirty="0"/>
          </a:p>
        </p:txBody>
      </p:sp>
      <p:sp>
        <p:nvSpPr>
          <p:cNvPr id="5" name="Text 3"/>
          <p:cNvSpPr/>
          <p:nvPr/>
        </p:nvSpPr>
        <p:spPr>
          <a:xfrm>
            <a:off x="685800" y="2286000"/>
            <a:ext cx="5120640" cy="256032"/>
          </a:xfrm>
          <a:prstGeom prst="rect">
            <a:avLst/>
          </a:prstGeom>
          <a:noFill/>
          <a:ln/>
        </p:spPr>
        <p:txBody>
          <a:bodyPr wrap="square" lIns="0" tIns="0" rIns="0" bIns="0" rtlCol="0" anchor="ctr"/>
          <a:lstStyle/>
          <a:p>
            <a:pPr indent="0" marL="0">
              <a:buNone/>
            </a:pPr>
            <a:r>
              <a:rPr lang="en-US" sz="1000" b="1" spc="240" kern="0" dirty="0">
                <a:solidFill>
                  <a:srgbClr val="8E8899"/>
                </a:solidFill>
                <a:latin typeface="Arial" pitchFamily="34" charset="0"/>
                <a:ea typeface="Arial" pitchFamily="34" charset="-122"/>
                <a:cs typeface="Arial" pitchFamily="34" charset="-120"/>
              </a:rPr>
              <a:t>THE WEEK</a:t>
            </a:r>
            <a:endParaRPr lang="en-US" sz="1000" dirty="0"/>
          </a:p>
        </p:txBody>
      </p:sp>
      <p:sp>
        <p:nvSpPr>
          <p:cNvPr id="6" name="Text 4"/>
          <p:cNvSpPr/>
          <p:nvPr/>
        </p:nvSpPr>
        <p:spPr>
          <a:xfrm>
            <a:off x="685800" y="2615184"/>
            <a:ext cx="640080" cy="256032"/>
          </a:xfrm>
          <a:prstGeom prst="rect">
            <a:avLst/>
          </a:prstGeom>
          <a:noFill/>
          <a:ln/>
        </p:spPr>
        <p:txBody>
          <a:bodyPr wrap="square" lIns="0" tIns="0" rIns="0" bIns="0" rtlCol="0" anchor="ctr"/>
          <a:lstStyle/>
          <a:p>
            <a:pPr indent="0" marL="0">
              <a:buNone/>
            </a:pPr>
            <a:r>
              <a:rPr lang="en-US" sz="1050" b="1" spc="100" kern="0" dirty="0">
                <a:solidFill>
                  <a:srgbClr val="ED1B76"/>
                </a:solidFill>
                <a:latin typeface="Arial" pitchFamily="34" charset="0"/>
                <a:ea typeface="Arial" pitchFamily="34" charset="-122"/>
                <a:cs typeface="Arial" pitchFamily="34" charset="-120"/>
              </a:rPr>
              <a:t>MON</a:t>
            </a:r>
            <a:endParaRPr lang="en-US" sz="1050" dirty="0"/>
          </a:p>
        </p:txBody>
      </p:sp>
      <p:sp>
        <p:nvSpPr>
          <p:cNvPr id="7" name="Text 5"/>
          <p:cNvSpPr/>
          <p:nvPr/>
        </p:nvSpPr>
        <p:spPr>
          <a:xfrm>
            <a:off x="1371600" y="2615184"/>
            <a:ext cx="2651760" cy="256032"/>
          </a:xfrm>
          <a:prstGeom prst="rect">
            <a:avLst/>
          </a:prstGeom>
          <a:noFill/>
          <a:ln/>
        </p:spPr>
        <p:txBody>
          <a:bodyPr wrap="square" lIns="0" tIns="0" rIns="0" bIns="0" rtlCol="0" anchor="ctr"/>
          <a:lstStyle/>
          <a:p>
            <a:pPr indent="0" marL="0">
              <a:buNone/>
            </a:pPr>
            <a:r>
              <a:rPr lang="en-US" sz="1200" b="1" spc="80" kern="0" dirty="0">
                <a:solidFill>
                  <a:srgbClr val="14171F"/>
                </a:solidFill>
                <a:latin typeface="Arial" pitchFamily="34" charset="0"/>
                <a:ea typeface="Arial" pitchFamily="34" charset="-122"/>
                <a:cs typeface="Arial" pitchFamily="34" charset="-120"/>
              </a:rPr>
              <a:t>MENU MONDAY</a:t>
            </a:r>
            <a:endParaRPr lang="en-US" sz="1200" dirty="0"/>
          </a:p>
        </p:txBody>
      </p:sp>
      <p:sp>
        <p:nvSpPr>
          <p:cNvPr id="8" name="Text 6"/>
          <p:cNvSpPr/>
          <p:nvPr/>
        </p:nvSpPr>
        <p:spPr>
          <a:xfrm>
            <a:off x="4023360" y="2615184"/>
            <a:ext cx="2011680" cy="256032"/>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the product hero</a:t>
            </a:r>
            <a:endParaRPr lang="en-US" sz="1100" dirty="0"/>
          </a:p>
        </p:txBody>
      </p:sp>
      <p:sp>
        <p:nvSpPr>
          <p:cNvPr id="9" name="Text 7"/>
          <p:cNvSpPr/>
          <p:nvPr/>
        </p:nvSpPr>
        <p:spPr>
          <a:xfrm>
            <a:off x="685800" y="3099816"/>
            <a:ext cx="640080" cy="256032"/>
          </a:xfrm>
          <a:prstGeom prst="rect">
            <a:avLst/>
          </a:prstGeom>
          <a:noFill/>
          <a:ln/>
        </p:spPr>
        <p:txBody>
          <a:bodyPr wrap="square" lIns="0" tIns="0" rIns="0" bIns="0" rtlCol="0" anchor="ctr"/>
          <a:lstStyle/>
          <a:p>
            <a:pPr indent="0" marL="0">
              <a:buNone/>
            </a:pPr>
            <a:r>
              <a:rPr lang="en-US" sz="1050" b="1" spc="100" kern="0" dirty="0">
                <a:solidFill>
                  <a:srgbClr val="ED1B76"/>
                </a:solidFill>
                <a:latin typeface="Arial" pitchFamily="34" charset="0"/>
                <a:ea typeface="Arial" pitchFamily="34" charset="-122"/>
                <a:cs typeface="Arial" pitchFamily="34" charset="-120"/>
              </a:rPr>
              <a:t>TUE</a:t>
            </a:r>
            <a:endParaRPr lang="en-US" sz="1050" dirty="0"/>
          </a:p>
        </p:txBody>
      </p:sp>
      <p:sp>
        <p:nvSpPr>
          <p:cNvPr id="10" name="Text 8"/>
          <p:cNvSpPr/>
          <p:nvPr/>
        </p:nvSpPr>
        <p:spPr>
          <a:xfrm>
            <a:off x="1371600" y="3099816"/>
            <a:ext cx="2651760" cy="256032"/>
          </a:xfrm>
          <a:prstGeom prst="rect">
            <a:avLst/>
          </a:prstGeom>
          <a:noFill/>
          <a:ln/>
        </p:spPr>
        <p:txBody>
          <a:bodyPr wrap="square" lIns="0" tIns="0" rIns="0" bIns="0" rtlCol="0" anchor="ctr"/>
          <a:lstStyle/>
          <a:p>
            <a:pPr indent="0" marL="0">
              <a:buNone/>
            </a:pPr>
            <a:r>
              <a:rPr lang="en-US" sz="1200" b="1" spc="80" kern="0" dirty="0">
                <a:solidFill>
                  <a:srgbClr val="14171F"/>
                </a:solidFill>
                <a:latin typeface="Arial" pitchFamily="34" charset="0"/>
                <a:ea typeface="Arial" pitchFamily="34" charset="-122"/>
                <a:cs typeface="Arial" pitchFamily="34" charset="-120"/>
              </a:rPr>
              <a:t>BEHIND THE WINDOW</a:t>
            </a:r>
            <a:endParaRPr lang="en-US" sz="1200" dirty="0"/>
          </a:p>
        </p:txBody>
      </p:sp>
      <p:sp>
        <p:nvSpPr>
          <p:cNvPr id="11" name="Text 9"/>
          <p:cNvSpPr/>
          <p:nvPr/>
        </p:nvSpPr>
        <p:spPr>
          <a:xfrm>
            <a:off x="4023360" y="3099816"/>
            <a:ext cx="2011680" cy="256032"/>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crew personality</a:t>
            </a:r>
            <a:endParaRPr lang="en-US" sz="1100" dirty="0"/>
          </a:p>
        </p:txBody>
      </p:sp>
      <p:sp>
        <p:nvSpPr>
          <p:cNvPr id="12" name="Text 10"/>
          <p:cNvSpPr/>
          <p:nvPr/>
        </p:nvSpPr>
        <p:spPr>
          <a:xfrm>
            <a:off x="685800" y="3584448"/>
            <a:ext cx="640080" cy="256032"/>
          </a:xfrm>
          <a:prstGeom prst="rect">
            <a:avLst/>
          </a:prstGeom>
          <a:noFill/>
          <a:ln/>
        </p:spPr>
        <p:txBody>
          <a:bodyPr wrap="square" lIns="0" tIns="0" rIns="0" bIns="0" rtlCol="0" anchor="ctr"/>
          <a:lstStyle/>
          <a:p>
            <a:pPr indent="0" marL="0">
              <a:buNone/>
            </a:pPr>
            <a:r>
              <a:rPr lang="en-US" sz="1050" b="1" spc="100" kern="0" dirty="0">
                <a:solidFill>
                  <a:srgbClr val="ED1B76"/>
                </a:solidFill>
                <a:latin typeface="Arial" pitchFamily="34" charset="0"/>
                <a:ea typeface="Arial" pitchFamily="34" charset="-122"/>
                <a:cs typeface="Arial" pitchFamily="34" charset="-120"/>
              </a:rPr>
              <a:t>WED</a:t>
            </a:r>
            <a:endParaRPr lang="en-US" sz="1050" dirty="0"/>
          </a:p>
        </p:txBody>
      </p:sp>
      <p:sp>
        <p:nvSpPr>
          <p:cNvPr id="13" name="Text 11"/>
          <p:cNvSpPr/>
          <p:nvPr/>
        </p:nvSpPr>
        <p:spPr>
          <a:xfrm>
            <a:off x="1371600" y="3584448"/>
            <a:ext cx="2651760" cy="256032"/>
          </a:xfrm>
          <a:prstGeom prst="rect">
            <a:avLst/>
          </a:prstGeom>
          <a:noFill/>
          <a:ln/>
        </p:spPr>
        <p:txBody>
          <a:bodyPr wrap="square" lIns="0" tIns="0" rIns="0" bIns="0" rtlCol="0" anchor="ctr"/>
          <a:lstStyle/>
          <a:p>
            <a:pPr indent="0" marL="0">
              <a:buNone/>
            </a:pPr>
            <a:r>
              <a:rPr lang="en-US" sz="1200" b="1" spc="80" kern="0" dirty="0">
                <a:solidFill>
                  <a:srgbClr val="14171F"/>
                </a:solidFill>
                <a:latin typeface="Arial" pitchFamily="34" charset="0"/>
                <a:ea typeface="Arial" pitchFamily="34" charset="-122"/>
                <a:cs typeface="Arial" pitchFamily="34" charset="-120"/>
              </a:rPr>
              <a:t>HOW IT'S MADE</a:t>
            </a:r>
            <a:endParaRPr lang="en-US" sz="1200" dirty="0"/>
          </a:p>
        </p:txBody>
      </p:sp>
      <p:sp>
        <p:nvSpPr>
          <p:cNvPr id="14" name="Text 12"/>
          <p:cNvSpPr/>
          <p:nvPr/>
        </p:nvSpPr>
        <p:spPr>
          <a:xfrm>
            <a:off x="4023360" y="3584448"/>
            <a:ext cx="2011680" cy="256032"/>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the build, the craft</a:t>
            </a:r>
            <a:endParaRPr lang="en-US" sz="1100" dirty="0"/>
          </a:p>
        </p:txBody>
      </p:sp>
      <p:sp>
        <p:nvSpPr>
          <p:cNvPr id="15" name="Text 13"/>
          <p:cNvSpPr/>
          <p:nvPr/>
        </p:nvSpPr>
        <p:spPr>
          <a:xfrm>
            <a:off x="685800" y="4069080"/>
            <a:ext cx="640080" cy="256032"/>
          </a:xfrm>
          <a:prstGeom prst="rect">
            <a:avLst/>
          </a:prstGeom>
          <a:noFill/>
          <a:ln/>
        </p:spPr>
        <p:txBody>
          <a:bodyPr wrap="square" lIns="0" tIns="0" rIns="0" bIns="0" rtlCol="0" anchor="ctr"/>
          <a:lstStyle/>
          <a:p>
            <a:pPr indent="0" marL="0">
              <a:buNone/>
            </a:pPr>
            <a:r>
              <a:rPr lang="en-US" sz="1050" b="1" spc="100" kern="0" dirty="0">
                <a:solidFill>
                  <a:srgbClr val="ED1B76"/>
                </a:solidFill>
                <a:latin typeface="Arial" pitchFamily="34" charset="0"/>
                <a:ea typeface="Arial" pitchFamily="34" charset="-122"/>
                <a:cs typeface="Arial" pitchFamily="34" charset="-120"/>
              </a:rPr>
              <a:t>THU</a:t>
            </a:r>
            <a:endParaRPr lang="en-US" sz="1050" dirty="0"/>
          </a:p>
        </p:txBody>
      </p:sp>
      <p:sp>
        <p:nvSpPr>
          <p:cNvPr id="16" name="Text 14"/>
          <p:cNvSpPr/>
          <p:nvPr/>
        </p:nvSpPr>
        <p:spPr>
          <a:xfrm>
            <a:off x="1371600" y="4069080"/>
            <a:ext cx="2651760" cy="256032"/>
          </a:xfrm>
          <a:prstGeom prst="rect">
            <a:avLst/>
          </a:prstGeom>
          <a:noFill/>
          <a:ln/>
        </p:spPr>
        <p:txBody>
          <a:bodyPr wrap="square" lIns="0" tIns="0" rIns="0" bIns="0" rtlCol="0" anchor="ctr"/>
          <a:lstStyle/>
          <a:p>
            <a:pPr indent="0" marL="0">
              <a:buNone/>
            </a:pPr>
            <a:r>
              <a:rPr lang="en-US" sz="1200" b="1" spc="80" kern="0" dirty="0">
                <a:solidFill>
                  <a:srgbClr val="14171F"/>
                </a:solidFill>
                <a:latin typeface="Arial" pitchFamily="34" charset="0"/>
                <a:ea typeface="Arial" pitchFamily="34" charset="-122"/>
                <a:cs typeface="Arial" pitchFamily="34" charset="-120"/>
              </a:rPr>
              <a:t>AURA HOUR</a:t>
            </a:r>
            <a:endParaRPr lang="en-US" sz="1200" dirty="0"/>
          </a:p>
        </p:txBody>
      </p:sp>
      <p:sp>
        <p:nvSpPr>
          <p:cNvPr id="17" name="Text 15"/>
          <p:cNvSpPr/>
          <p:nvPr/>
        </p:nvSpPr>
        <p:spPr>
          <a:xfrm>
            <a:off x="4023360" y="4069080"/>
            <a:ext cx="2011680" cy="256032"/>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the afternoon daypart</a:t>
            </a:r>
            <a:endParaRPr lang="en-US" sz="1100" dirty="0"/>
          </a:p>
        </p:txBody>
      </p:sp>
      <p:sp>
        <p:nvSpPr>
          <p:cNvPr id="18" name="Text 16"/>
          <p:cNvSpPr/>
          <p:nvPr/>
        </p:nvSpPr>
        <p:spPr>
          <a:xfrm>
            <a:off x="685800" y="4553712"/>
            <a:ext cx="640080" cy="256032"/>
          </a:xfrm>
          <a:prstGeom prst="rect">
            <a:avLst/>
          </a:prstGeom>
          <a:noFill/>
          <a:ln/>
        </p:spPr>
        <p:txBody>
          <a:bodyPr wrap="square" lIns="0" tIns="0" rIns="0" bIns="0" rtlCol="0" anchor="ctr"/>
          <a:lstStyle/>
          <a:p>
            <a:pPr indent="0" marL="0">
              <a:buNone/>
            </a:pPr>
            <a:r>
              <a:rPr lang="en-US" sz="1050" b="1" spc="100" kern="0" dirty="0">
                <a:solidFill>
                  <a:srgbClr val="ED1B76"/>
                </a:solidFill>
                <a:latin typeface="Arial" pitchFamily="34" charset="0"/>
                <a:ea typeface="Arial" pitchFamily="34" charset="-122"/>
                <a:cs typeface="Arial" pitchFamily="34" charset="-120"/>
              </a:rPr>
              <a:t>FRI</a:t>
            </a:r>
            <a:endParaRPr lang="en-US" sz="1050" dirty="0"/>
          </a:p>
        </p:txBody>
      </p:sp>
      <p:sp>
        <p:nvSpPr>
          <p:cNvPr id="19" name="Text 17"/>
          <p:cNvSpPr/>
          <p:nvPr/>
        </p:nvSpPr>
        <p:spPr>
          <a:xfrm>
            <a:off x="1371600" y="4553712"/>
            <a:ext cx="2651760" cy="256032"/>
          </a:xfrm>
          <a:prstGeom prst="rect">
            <a:avLst/>
          </a:prstGeom>
          <a:noFill/>
          <a:ln/>
        </p:spPr>
        <p:txBody>
          <a:bodyPr wrap="square" lIns="0" tIns="0" rIns="0" bIns="0" rtlCol="0" anchor="ctr"/>
          <a:lstStyle/>
          <a:p>
            <a:pPr indent="0" marL="0">
              <a:buNone/>
            </a:pPr>
            <a:r>
              <a:rPr lang="en-US" sz="1200" b="1" spc="80" kern="0" dirty="0">
                <a:solidFill>
                  <a:srgbClr val="14171F"/>
                </a:solidFill>
                <a:latin typeface="Arial" pitchFamily="34" charset="0"/>
                <a:ea typeface="Arial" pitchFamily="34" charset="-122"/>
                <a:cs typeface="Arial" pitchFamily="34" charset="-120"/>
              </a:rPr>
              <a:t>FEATURE FRIDAY</a:t>
            </a:r>
            <a:endParaRPr lang="en-US" sz="1200" dirty="0"/>
          </a:p>
        </p:txBody>
      </p:sp>
      <p:sp>
        <p:nvSpPr>
          <p:cNvPr id="20" name="Text 18"/>
          <p:cNvSpPr/>
          <p:nvPr/>
        </p:nvSpPr>
        <p:spPr>
          <a:xfrm>
            <a:off x="4023360" y="4553712"/>
            <a:ext cx="2011680" cy="256032"/>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hospital, school, neighbour</a:t>
            </a:r>
            <a:endParaRPr lang="en-US" sz="1100" dirty="0"/>
          </a:p>
        </p:txBody>
      </p:sp>
      <p:sp>
        <p:nvSpPr>
          <p:cNvPr id="21" name="Text 19"/>
          <p:cNvSpPr/>
          <p:nvPr/>
        </p:nvSpPr>
        <p:spPr>
          <a:xfrm>
            <a:off x="685800" y="5038344"/>
            <a:ext cx="640080" cy="256032"/>
          </a:xfrm>
          <a:prstGeom prst="rect">
            <a:avLst/>
          </a:prstGeom>
          <a:noFill/>
          <a:ln/>
        </p:spPr>
        <p:txBody>
          <a:bodyPr wrap="square" lIns="0" tIns="0" rIns="0" bIns="0" rtlCol="0" anchor="ctr"/>
          <a:lstStyle/>
          <a:p>
            <a:pPr indent="0" marL="0">
              <a:buNone/>
            </a:pPr>
            <a:r>
              <a:rPr lang="en-US" sz="1050" b="1" spc="100" kern="0" dirty="0">
                <a:solidFill>
                  <a:srgbClr val="ED1B76"/>
                </a:solidFill>
                <a:latin typeface="Arial" pitchFamily="34" charset="0"/>
                <a:ea typeface="Arial" pitchFamily="34" charset="-122"/>
                <a:cs typeface="Arial" pitchFamily="34" charset="-120"/>
              </a:rPr>
              <a:t>SAT</a:t>
            </a:r>
            <a:endParaRPr lang="en-US" sz="1050" dirty="0"/>
          </a:p>
        </p:txBody>
      </p:sp>
      <p:sp>
        <p:nvSpPr>
          <p:cNvPr id="22" name="Text 20"/>
          <p:cNvSpPr/>
          <p:nvPr/>
        </p:nvSpPr>
        <p:spPr>
          <a:xfrm>
            <a:off x="1371600" y="5038344"/>
            <a:ext cx="2651760" cy="256032"/>
          </a:xfrm>
          <a:prstGeom prst="rect">
            <a:avLst/>
          </a:prstGeom>
          <a:noFill/>
          <a:ln/>
        </p:spPr>
        <p:txBody>
          <a:bodyPr wrap="square" lIns="0" tIns="0" rIns="0" bIns="0" rtlCol="0" anchor="ctr"/>
          <a:lstStyle/>
          <a:p>
            <a:pPr indent="0" marL="0">
              <a:buNone/>
            </a:pPr>
            <a:r>
              <a:rPr lang="en-US" sz="1200" b="1" spc="80" kern="0" dirty="0">
                <a:solidFill>
                  <a:srgbClr val="14171F"/>
                </a:solidFill>
                <a:latin typeface="Arial" pitchFamily="34" charset="0"/>
                <a:ea typeface="Arial" pitchFamily="34" charset="-122"/>
                <a:cs typeface="Arial" pitchFamily="34" charset="-120"/>
              </a:rPr>
              <a:t>THE RUSH</a:t>
            </a:r>
            <a:endParaRPr lang="en-US" sz="1200" dirty="0"/>
          </a:p>
        </p:txBody>
      </p:sp>
      <p:sp>
        <p:nvSpPr>
          <p:cNvPr id="23" name="Text 21"/>
          <p:cNvSpPr/>
          <p:nvPr/>
        </p:nvSpPr>
        <p:spPr>
          <a:xfrm>
            <a:off x="4023360" y="5038344"/>
            <a:ext cx="2011680" cy="256032"/>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the line, the volume</a:t>
            </a:r>
            <a:endParaRPr lang="en-US" sz="1100" dirty="0"/>
          </a:p>
        </p:txBody>
      </p:sp>
      <p:sp>
        <p:nvSpPr>
          <p:cNvPr id="24" name="Text 22"/>
          <p:cNvSpPr/>
          <p:nvPr/>
        </p:nvSpPr>
        <p:spPr>
          <a:xfrm>
            <a:off x="685800" y="5522976"/>
            <a:ext cx="640080" cy="256032"/>
          </a:xfrm>
          <a:prstGeom prst="rect">
            <a:avLst/>
          </a:prstGeom>
          <a:noFill/>
          <a:ln/>
        </p:spPr>
        <p:txBody>
          <a:bodyPr wrap="square" lIns="0" tIns="0" rIns="0" bIns="0" rtlCol="0" anchor="ctr"/>
          <a:lstStyle/>
          <a:p>
            <a:pPr indent="0" marL="0">
              <a:buNone/>
            </a:pPr>
            <a:r>
              <a:rPr lang="en-US" sz="1050" b="1" spc="100" kern="0" dirty="0">
                <a:solidFill>
                  <a:srgbClr val="ED1B76"/>
                </a:solidFill>
                <a:latin typeface="Arial" pitchFamily="34" charset="0"/>
                <a:ea typeface="Arial" pitchFamily="34" charset="-122"/>
                <a:cs typeface="Arial" pitchFamily="34" charset="-120"/>
              </a:rPr>
              <a:t>SUN</a:t>
            </a:r>
            <a:endParaRPr lang="en-US" sz="1050" dirty="0"/>
          </a:p>
        </p:txBody>
      </p:sp>
      <p:sp>
        <p:nvSpPr>
          <p:cNvPr id="25" name="Text 23"/>
          <p:cNvSpPr/>
          <p:nvPr/>
        </p:nvSpPr>
        <p:spPr>
          <a:xfrm>
            <a:off x="1371600" y="5522976"/>
            <a:ext cx="2651760" cy="256032"/>
          </a:xfrm>
          <a:prstGeom prst="rect">
            <a:avLst/>
          </a:prstGeom>
          <a:noFill/>
          <a:ln/>
        </p:spPr>
        <p:txBody>
          <a:bodyPr wrap="square" lIns="0" tIns="0" rIns="0" bIns="0" rtlCol="0" anchor="ctr"/>
          <a:lstStyle/>
          <a:p>
            <a:pPr indent="0" marL="0">
              <a:buNone/>
            </a:pPr>
            <a:r>
              <a:rPr lang="en-US" sz="1200" b="1" spc="80" kern="0" dirty="0">
                <a:solidFill>
                  <a:srgbClr val="14171F"/>
                </a:solidFill>
                <a:latin typeface="Arial" pitchFamily="34" charset="0"/>
                <a:ea typeface="Arial" pitchFamily="34" charset="-122"/>
                <a:cs typeface="Arial" pitchFamily="34" charset="-120"/>
              </a:rPr>
              <a:t>ARIZONA</a:t>
            </a:r>
            <a:endParaRPr lang="en-US" sz="1200" dirty="0"/>
          </a:p>
        </p:txBody>
      </p:sp>
      <p:sp>
        <p:nvSpPr>
          <p:cNvPr id="26" name="Text 24"/>
          <p:cNvSpPr/>
          <p:nvPr/>
        </p:nvSpPr>
        <p:spPr>
          <a:xfrm>
            <a:off x="4023360" y="5522976"/>
            <a:ext cx="2011680" cy="256032"/>
          </a:xfrm>
          <a:prstGeom prst="rect">
            <a:avLst/>
          </a:prstGeom>
          <a:noFill/>
          <a:ln/>
        </p:spPr>
        <p:txBody>
          <a:bodyPr wrap="square" lIns="0" tIns="0" rIns="0" bIns="0" rtlCol="0" anchor="ctr"/>
          <a:lstStyle/>
          <a:p>
            <a:pPr indent="0" marL="0">
              <a:buNone/>
            </a:pPr>
            <a:r>
              <a:rPr lang="en-US" sz="1100" dirty="0">
                <a:solidFill>
                  <a:srgbClr val="4B4753"/>
                </a:solidFill>
                <a:latin typeface="Arial" pitchFamily="34" charset="0"/>
                <a:ea typeface="Arial" pitchFamily="34" charset="-122"/>
                <a:cs typeface="Arial" pitchFamily="34" charset="-120"/>
              </a:rPr>
              <a:t>brand. nothing sold.</a:t>
            </a:r>
            <a:endParaRPr lang="en-US" sz="1100" dirty="0"/>
          </a:p>
        </p:txBody>
      </p:sp>
      <p:sp>
        <p:nvSpPr>
          <p:cNvPr id="27" name="Text 25"/>
          <p:cNvSpPr/>
          <p:nvPr/>
        </p:nvSpPr>
        <p:spPr>
          <a:xfrm>
            <a:off x="6492240" y="2286000"/>
            <a:ext cx="5029200" cy="256032"/>
          </a:xfrm>
          <a:prstGeom prst="rect">
            <a:avLst/>
          </a:prstGeom>
          <a:noFill/>
          <a:ln/>
        </p:spPr>
        <p:txBody>
          <a:bodyPr wrap="square" lIns="0" tIns="0" rIns="0" bIns="0" rtlCol="0" anchor="ctr"/>
          <a:lstStyle/>
          <a:p>
            <a:pPr indent="0" marL="0">
              <a:buNone/>
            </a:pPr>
            <a:r>
              <a:rPr lang="en-US" sz="1000" b="1" spc="240" kern="0" dirty="0">
                <a:solidFill>
                  <a:srgbClr val="8E8899"/>
                </a:solidFill>
                <a:latin typeface="Arial" pitchFamily="34" charset="0"/>
                <a:ea typeface="Arial" pitchFamily="34" charset="-122"/>
                <a:cs typeface="Arial" pitchFamily="34" charset="-120"/>
              </a:rPr>
              <a:t>TWO AUDIENCES, TWO PLATFORMS</a:t>
            </a:r>
            <a:endParaRPr lang="en-US" sz="1000" dirty="0"/>
          </a:p>
        </p:txBody>
      </p:sp>
      <p:sp>
        <p:nvSpPr>
          <p:cNvPr id="28" name="Shape 26"/>
          <p:cNvSpPr/>
          <p:nvPr/>
        </p:nvSpPr>
        <p:spPr>
          <a:xfrm>
            <a:off x="6492240" y="2651760"/>
            <a:ext cx="54864" cy="713232"/>
          </a:xfrm>
          <a:prstGeom prst="rect">
            <a:avLst/>
          </a:prstGeom>
          <a:solidFill>
            <a:srgbClr val="ED1B76"/>
          </a:solidFill>
          <a:ln/>
        </p:spPr>
      </p:sp>
      <p:sp>
        <p:nvSpPr>
          <p:cNvPr id="29" name="Text 27"/>
          <p:cNvSpPr/>
          <p:nvPr/>
        </p:nvSpPr>
        <p:spPr>
          <a:xfrm>
            <a:off x="6693408" y="2615184"/>
            <a:ext cx="4846320" cy="256032"/>
          </a:xfrm>
          <a:prstGeom prst="rect">
            <a:avLst/>
          </a:prstGeom>
          <a:noFill/>
          <a:ln/>
        </p:spPr>
        <p:txBody>
          <a:bodyPr wrap="square" lIns="0" tIns="0" rIns="0" bIns="0" rtlCol="0" anchor="ctr"/>
          <a:lstStyle/>
          <a:p>
            <a:pPr indent="0" marL="0">
              <a:buNone/>
            </a:pPr>
            <a:r>
              <a:rPr lang="en-US" sz="1200" b="1" spc="200" kern="0" dirty="0">
                <a:solidFill>
                  <a:srgbClr val="14171F"/>
                </a:solidFill>
                <a:latin typeface="Arial" pitchFamily="34" charset="0"/>
                <a:ea typeface="Arial" pitchFamily="34" charset="-122"/>
                <a:cs typeface="Arial" pitchFamily="34" charset="-120"/>
              </a:rPr>
              <a:t>INSTAGRAM</a:t>
            </a:r>
            <a:endParaRPr lang="en-US" sz="1200" dirty="0"/>
          </a:p>
        </p:txBody>
      </p:sp>
      <p:sp>
        <p:nvSpPr>
          <p:cNvPr id="30" name="Text 28"/>
          <p:cNvSpPr/>
          <p:nvPr/>
        </p:nvSpPr>
        <p:spPr>
          <a:xfrm>
            <a:off x="6693408" y="2889504"/>
            <a:ext cx="4846320" cy="548640"/>
          </a:xfrm>
          <a:prstGeom prst="rect">
            <a:avLst/>
          </a:prstGeom>
          <a:noFill/>
          <a:ln/>
        </p:spPr>
        <p:txBody>
          <a:bodyPr wrap="square" lIns="0" tIns="0" rIns="0" bIns="0" rtlCol="0" anchor="ctr"/>
          <a:lstStyle/>
          <a:p>
            <a:pPr indent="0" marL="0">
              <a:lnSpc>
                <a:spcPts val="1500"/>
              </a:lnSpc>
              <a:buNone/>
            </a:pPr>
            <a:r>
              <a:rPr lang="en-US" sz="1150" dirty="0">
                <a:solidFill>
                  <a:srgbClr val="4B4753"/>
                </a:solidFill>
                <a:latin typeface="Arial" pitchFamily="34" charset="0"/>
                <a:ea typeface="Arial" pitchFamily="34" charset="-122"/>
                <a:cs typeface="Arial" pitchFamily="34" charset="-120"/>
              </a:rPr>
              <a:t>Moms, hospital staff, local business. They buy for a household, not for themselves. Polished product, community proof.</a:t>
            </a:r>
            <a:endParaRPr lang="en-US" sz="1150" dirty="0"/>
          </a:p>
        </p:txBody>
      </p:sp>
      <p:sp>
        <p:nvSpPr>
          <p:cNvPr id="31" name="Shape 29"/>
          <p:cNvSpPr/>
          <p:nvPr/>
        </p:nvSpPr>
        <p:spPr>
          <a:xfrm>
            <a:off x="6492240" y="3621024"/>
            <a:ext cx="54864" cy="713232"/>
          </a:xfrm>
          <a:prstGeom prst="rect">
            <a:avLst/>
          </a:prstGeom>
          <a:solidFill>
            <a:srgbClr val="ED1B76"/>
          </a:solidFill>
          <a:ln/>
        </p:spPr>
      </p:sp>
      <p:sp>
        <p:nvSpPr>
          <p:cNvPr id="32" name="Text 30"/>
          <p:cNvSpPr/>
          <p:nvPr/>
        </p:nvSpPr>
        <p:spPr>
          <a:xfrm>
            <a:off x="6693408" y="3584448"/>
            <a:ext cx="4846320" cy="256032"/>
          </a:xfrm>
          <a:prstGeom prst="rect">
            <a:avLst/>
          </a:prstGeom>
          <a:noFill/>
          <a:ln/>
        </p:spPr>
        <p:txBody>
          <a:bodyPr wrap="square" lIns="0" tIns="0" rIns="0" bIns="0" rtlCol="0" anchor="ctr"/>
          <a:lstStyle/>
          <a:p>
            <a:pPr indent="0" marL="0">
              <a:buNone/>
            </a:pPr>
            <a:r>
              <a:rPr lang="en-US" sz="1200" b="1" spc="200" kern="0" dirty="0">
                <a:solidFill>
                  <a:srgbClr val="14171F"/>
                </a:solidFill>
                <a:latin typeface="Arial" pitchFamily="34" charset="0"/>
                <a:ea typeface="Arial" pitchFamily="34" charset="-122"/>
                <a:cs typeface="Arial" pitchFamily="34" charset="-120"/>
              </a:rPr>
              <a:t>TIKTOK</a:t>
            </a:r>
            <a:endParaRPr lang="en-US" sz="1200" dirty="0"/>
          </a:p>
        </p:txBody>
      </p:sp>
      <p:sp>
        <p:nvSpPr>
          <p:cNvPr id="33" name="Text 31"/>
          <p:cNvSpPr/>
          <p:nvPr/>
        </p:nvSpPr>
        <p:spPr>
          <a:xfrm>
            <a:off x="6693408" y="3858768"/>
            <a:ext cx="4846320" cy="548640"/>
          </a:xfrm>
          <a:prstGeom prst="rect">
            <a:avLst/>
          </a:prstGeom>
          <a:noFill/>
          <a:ln/>
        </p:spPr>
        <p:txBody>
          <a:bodyPr wrap="square" lIns="0" tIns="0" rIns="0" bIns="0" rtlCol="0" anchor="ctr"/>
          <a:lstStyle/>
          <a:p>
            <a:pPr indent="0" marL="0">
              <a:lnSpc>
                <a:spcPts val="1500"/>
              </a:lnSpc>
              <a:buNone/>
            </a:pPr>
            <a:r>
              <a:rPr lang="en-US" sz="1150" dirty="0">
                <a:solidFill>
                  <a:srgbClr val="4B4753"/>
                </a:solidFill>
                <a:latin typeface="Arial" pitchFamily="34" charset="0"/>
                <a:ea typeface="Arial" pitchFamily="34" charset="-122"/>
                <a:cs typeface="Arial" pitchFamily="34" charset="-120"/>
              </a:rPr>
              <a:t>Their kids. The local high school. Personality and speed — they do not want an ad, they want a person they recognize.</a:t>
            </a:r>
            <a:endParaRPr lang="en-US" sz="1150" dirty="0"/>
          </a:p>
        </p:txBody>
      </p:sp>
      <p:sp>
        <p:nvSpPr>
          <p:cNvPr id="34" name="Text 32"/>
          <p:cNvSpPr/>
          <p:nvPr/>
        </p:nvSpPr>
        <p:spPr>
          <a:xfrm>
            <a:off x="6492240" y="4663440"/>
            <a:ext cx="5029200" cy="256032"/>
          </a:xfrm>
          <a:prstGeom prst="rect">
            <a:avLst/>
          </a:prstGeom>
          <a:noFill/>
          <a:ln/>
        </p:spPr>
        <p:txBody>
          <a:bodyPr wrap="square" lIns="0" tIns="0" rIns="0" bIns="0" rtlCol="0" anchor="ctr"/>
          <a:lstStyle/>
          <a:p>
            <a:pPr indent="0" marL="0">
              <a:buNone/>
            </a:pPr>
            <a:r>
              <a:rPr lang="en-US" sz="1000" b="1" spc="240" kern="0" dirty="0">
                <a:solidFill>
                  <a:srgbClr val="8E8899"/>
                </a:solidFill>
                <a:latin typeface="Arial" pitchFamily="34" charset="0"/>
                <a:ea typeface="Arial" pitchFamily="34" charset="-122"/>
                <a:cs typeface="Arial" pitchFamily="34" charset="-120"/>
              </a:rPr>
              <a:t>AND THREE PEOPLE WHO ALREADY WORK HERE</a:t>
            </a:r>
            <a:endParaRPr lang="en-US" sz="1000" dirty="0"/>
          </a:p>
        </p:txBody>
      </p:sp>
      <p:sp>
        <p:nvSpPr>
          <p:cNvPr id="35" name="Text 33"/>
          <p:cNvSpPr/>
          <p:nvPr/>
        </p:nvSpPr>
        <p:spPr>
          <a:xfrm>
            <a:off x="6693408" y="4992624"/>
            <a:ext cx="1188720" cy="256032"/>
          </a:xfrm>
          <a:prstGeom prst="rect">
            <a:avLst/>
          </a:prstGeom>
          <a:noFill/>
          <a:ln/>
        </p:spPr>
        <p:txBody>
          <a:bodyPr wrap="square" lIns="0" tIns="0" rIns="0" bIns="0" rtlCol="0" anchor="ctr"/>
          <a:lstStyle/>
          <a:p>
            <a:pPr indent="0" marL="0">
              <a:buNone/>
            </a:pPr>
            <a:r>
              <a:rPr lang="en-US" sz="1200" b="1" spc="100" kern="0" dirty="0">
                <a:solidFill>
                  <a:srgbClr val="B01055"/>
                </a:solidFill>
                <a:latin typeface="Arial" pitchFamily="34" charset="0"/>
                <a:ea typeface="Arial" pitchFamily="34" charset="-122"/>
                <a:cs typeface="Arial" pitchFamily="34" charset="-120"/>
              </a:rPr>
              <a:t>AIDEN</a:t>
            </a:r>
            <a:endParaRPr lang="en-US" sz="1200" dirty="0"/>
          </a:p>
        </p:txBody>
      </p:sp>
      <p:sp>
        <p:nvSpPr>
          <p:cNvPr id="36" name="Text 34"/>
          <p:cNvSpPr/>
          <p:nvPr/>
        </p:nvSpPr>
        <p:spPr>
          <a:xfrm>
            <a:off x="7955280" y="4992624"/>
            <a:ext cx="3566160" cy="256032"/>
          </a:xfrm>
          <a:prstGeom prst="rect">
            <a:avLst/>
          </a:prstGeom>
          <a:noFill/>
          <a:ln/>
        </p:spPr>
        <p:txBody>
          <a:bodyPr wrap="square" lIns="0" tIns="0" rIns="0" bIns="0" rtlCol="0" anchor="ctr"/>
          <a:lstStyle/>
          <a:p>
            <a:pPr indent="0" marL="0">
              <a:buNone/>
            </a:pPr>
            <a:r>
              <a:rPr lang="en-US" sz="1150" dirty="0">
                <a:solidFill>
                  <a:srgbClr val="4B4753"/>
                </a:solidFill>
                <a:latin typeface="Arial" pitchFamily="34" charset="0"/>
                <a:ea typeface="Arial" pitchFamily="34" charset="-122"/>
                <a:cs typeface="Arial" pitchFamily="34" charset="-120"/>
              </a:rPr>
              <a:t>runs it. Directs, shoots, edits, publishes.</a:t>
            </a:r>
            <a:endParaRPr lang="en-US" sz="1150" dirty="0"/>
          </a:p>
        </p:txBody>
      </p:sp>
      <p:sp>
        <p:nvSpPr>
          <p:cNvPr id="37" name="Text 35"/>
          <p:cNvSpPr/>
          <p:nvPr/>
        </p:nvSpPr>
        <p:spPr>
          <a:xfrm>
            <a:off x="6693408" y="5449824"/>
            <a:ext cx="1188720" cy="256032"/>
          </a:xfrm>
          <a:prstGeom prst="rect">
            <a:avLst/>
          </a:prstGeom>
          <a:noFill/>
          <a:ln/>
        </p:spPr>
        <p:txBody>
          <a:bodyPr wrap="square" lIns="0" tIns="0" rIns="0" bIns="0" rtlCol="0" anchor="ctr"/>
          <a:lstStyle/>
          <a:p>
            <a:pPr indent="0" marL="0">
              <a:buNone/>
            </a:pPr>
            <a:r>
              <a:rPr lang="en-US" sz="1200" b="1" spc="100" kern="0" dirty="0">
                <a:solidFill>
                  <a:srgbClr val="B01055"/>
                </a:solidFill>
                <a:latin typeface="Arial" pitchFamily="34" charset="0"/>
                <a:ea typeface="Arial" pitchFamily="34" charset="-122"/>
                <a:cs typeface="Arial" pitchFamily="34" charset="-120"/>
              </a:rPr>
              <a:t>TJ</a:t>
            </a:r>
            <a:endParaRPr lang="en-US" sz="1200" dirty="0"/>
          </a:p>
        </p:txBody>
      </p:sp>
      <p:sp>
        <p:nvSpPr>
          <p:cNvPr id="38" name="Text 36"/>
          <p:cNvSpPr/>
          <p:nvPr/>
        </p:nvSpPr>
        <p:spPr>
          <a:xfrm>
            <a:off x="7955280" y="5449824"/>
            <a:ext cx="3566160" cy="256032"/>
          </a:xfrm>
          <a:prstGeom prst="rect">
            <a:avLst/>
          </a:prstGeom>
          <a:noFill/>
          <a:ln/>
        </p:spPr>
        <p:txBody>
          <a:bodyPr wrap="square" lIns="0" tIns="0" rIns="0" bIns="0" rtlCol="0" anchor="ctr"/>
          <a:lstStyle/>
          <a:p>
            <a:pPr indent="0" marL="0">
              <a:buNone/>
            </a:pPr>
            <a:r>
              <a:rPr lang="en-US" sz="1150" dirty="0">
                <a:solidFill>
                  <a:srgbClr val="4B4753"/>
                </a:solidFill>
                <a:latin typeface="Arial" pitchFamily="34" charset="0"/>
                <a:ea typeface="Arial" pitchFamily="34" charset="-122"/>
                <a:cs typeface="Arial" pitchFamily="34" charset="-120"/>
              </a:rPr>
              <a:t>on camera. Fifteen minutes a week.</a:t>
            </a:r>
            <a:endParaRPr lang="en-US" sz="1150" dirty="0"/>
          </a:p>
        </p:txBody>
      </p:sp>
      <p:sp>
        <p:nvSpPr>
          <p:cNvPr id="39" name="Text 37"/>
          <p:cNvSpPr/>
          <p:nvPr/>
        </p:nvSpPr>
        <p:spPr>
          <a:xfrm>
            <a:off x="6693408" y="5907024"/>
            <a:ext cx="1188720" cy="256032"/>
          </a:xfrm>
          <a:prstGeom prst="rect">
            <a:avLst/>
          </a:prstGeom>
          <a:noFill/>
          <a:ln/>
        </p:spPr>
        <p:txBody>
          <a:bodyPr wrap="square" lIns="0" tIns="0" rIns="0" bIns="0" rtlCol="0" anchor="ctr"/>
          <a:lstStyle/>
          <a:p>
            <a:pPr indent="0" marL="0">
              <a:buNone/>
            </a:pPr>
            <a:r>
              <a:rPr lang="en-US" sz="1200" b="1" spc="100" kern="0" dirty="0">
                <a:solidFill>
                  <a:srgbClr val="B01055"/>
                </a:solidFill>
                <a:latin typeface="Arial" pitchFamily="34" charset="0"/>
                <a:ea typeface="Arial" pitchFamily="34" charset="-122"/>
                <a:cs typeface="Arial" pitchFamily="34" charset="-120"/>
              </a:rPr>
              <a:t>MACEE</a:t>
            </a:r>
            <a:endParaRPr lang="en-US" sz="1200" dirty="0"/>
          </a:p>
        </p:txBody>
      </p:sp>
      <p:sp>
        <p:nvSpPr>
          <p:cNvPr id="40" name="Text 38"/>
          <p:cNvSpPr/>
          <p:nvPr/>
        </p:nvSpPr>
        <p:spPr>
          <a:xfrm>
            <a:off x="7955280" y="5907024"/>
            <a:ext cx="3566160" cy="256032"/>
          </a:xfrm>
          <a:prstGeom prst="rect">
            <a:avLst/>
          </a:prstGeom>
          <a:noFill/>
          <a:ln/>
        </p:spPr>
        <p:txBody>
          <a:bodyPr wrap="square" lIns="0" tIns="0" rIns="0" bIns="0" rtlCol="0" anchor="ctr"/>
          <a:lstStyle/>
          <a:p>
            <a:pPr indent="0" marL="0">
              <a:buNone/>
            </a:pPr>
            <a:r>
              <a:rPr lang="en-US" sz="1150" dirty="0">
                <a:solidFill>
                  <a:srgbClr val="4B4753"/>
                </a:solidFill>
                <a:latin typeface="Arial" pitchFamily="34" charset="0"/>
                <a:ea typeface="Arial" pitchFamily="34" charset="-122"/>
                <a:cs typeface="Arial" pitchFamily="34" charset="-120"/>
              </a:rPr>
              <a:t>the Instagram audience and the creators.</a:t>
            </a:r>
            <a:endParaRPr lang="en-US" sz="1150" dirty="0"/>
          </a:p>
        </p:txBody>
      </p:sp>
      <p:sp>
        <p:nvSpPr>
          <p:cNvPr id="41" name="Text 39"/>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4B4753"/>
                </a:solidFill>
                <a:latin typeface="Arial" pitchFamily="34" charset="0"/>
                <a:ea typeface="Arial" pitchFamily="34" charset="-122"/>
                <a:cs typeface="Arial" pitchFamily="34" charset="-120"/>
              </a:rPr>
              <a:t>Dutch Bros runs paid media at under 2% of revenue and puts 73% of transactions through its own channels. Demand in this category is earned, not bought.</a:t>
            </a:r>
            <a:endParaRPr lang="en-US" sz="1000" dirty="0"/>
          </a:p>
        </p:txBody>
      </p:sp>
      <p:sp>
        <p:nvSpPr>
          <p:cNvPr id="42" name="Shape 40"/>
          <p:cNvSpPr/>
          <p:nvPr/>
        </p:nvSpPr>
        <p:spPr>
          <a:xfrm>
            <a:off x="11347704" y="6217920"/>
            <a:ext cx="347472" cy="347472"/>
          </a:xfrm>
          <a:prstGeom prst="ellipse">
            <a:avLst/>
          </a:prstGeom>
          <a:solidFill>
            <a:srgbClr val="ED1B76"/>
          </a:solidFill>
          <a:ln/>
        </p:spPr>
      </p:sp>
      <p:sp>
        <p:nvSpPr>
          <p:cNvPr id="43" name="Text 41"/>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WHAT IT COSTS</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The engine is central. Only the ad spend scales.</a:t>
            </a:r>
            <a:endParaRPr lang="en-US" sz="2700" dirty="0"/>
          </a:p>
        </p:txBody>
      </p:sp>
      <p:sp>
        <p:nvSpPr>
          <p:cNvPr id="4" name="Text 2"/>
          <p:cNvSpPr/>
          <p:nvPr/>
        </p:nvSpPr>
        <p:spPr>
          <a:xfrm>
            <a:off x="685800" y="1609344"/>
            <a:ext cx="10607040" cy="54864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One content director serves one store or sixteen. That is why marketing gets cheaper per store as we grow — and why this is a line in the use of funds rather than an afterthought.</a:t>
            </a:r>
            <a:endParaRPr lang="en-US" sz="1300" dirty="0"/>
          </a:p>
        </p:txBody>
      </p:sp>
      <p:sp>
        <p:nvSpPr>
          <p:cNvPr id="5" name="Text 3"/>
          <p:cNvSpPr/>
          <p:nvPr/>
        </p:nvSpPr>
        <p:spPr>
          <a:xfrm>
            <a:off x="4480560" y="2304288"/>
            <a:ext cx="201168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1 STORE</a:t>
            </a:r>
            <a:endParaRPr lang="en-US" sz="1150" dirty="0"/>
          </a:p>
        </p:txBody>
      </p:sp>
      <p:sp>
        <p:nvSpPr>
          <p:cNvPr id="6" name="Text 4"/>
          <p:cNvSpPr/>
          <p:nvPr/>
        </p:nvSpPr>
        <p:spPr>
          <a:xfrm>
            <a:off x="6766560" y="2304288"/>
            <a:ext cx="201168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5 STORES</a:t>
            </a:r>
            <a:endParaRPr lang="en-US" sz="1150" dirty="0"/>
          </a:p>
        </p:txBody>
      </p:sp>
      <p:sp>
        <p:nvSpPr>
          <p:cNvPr id="7" name="Text 5"/>
          <p:cNvSpPr/>
          <p:nvPr/>
        </p:nvSpPr>
        <p:spPr>
          <a:xfrm>
            <a:off x="9052560" y="2304288"/>
            <a:ext cx="201168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16 STORES</a:t>
            </a:r>
            <a:endParaRPr lang="en-US" sz="1150" dirty="0"/>
          </a:p>
        </p:txBody>
      </p:sp>
      <p:sp>
        <p:nvSpPr>
          <p:cNvPr id="8" name="Shape 6"/>
          <p:cNvSpPr/>
          <p:nvPr/>
        </p:nvSpPr>
        <p:spPr>
          <a:xfrm>
            <a:off x="685800" y="2633472"/>
            <a:ext cx="10835640" cy="0"/>
          </a:xfrm>
          <a:prstGeom prst="line">
            <a:avLst/>
          </a:prstGeom>
          <a:noFill/>
          <a:ln w="12700">
            <a:solidFill>
              <a:srgbClr val="E6E2EA"/>
            </a:solidFill>
            <a:prstDash val="solid"/>
          </a:ln>
        </p:spPr>
      </p:sp>
      <p:sp>
        <p:nvSpPr>
          <p:cNvPr id="9" name="Text 7"/>
          <p:cNvSpPr/>
          <p:nvPr/>
        </p:nvSpPr>
        <p:spPr>
          <a:xfrm>
            <a:off x="868680" y="2798064"/>
            <a:ext cx="36576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Central content engine</a:t>
            </a:r>
            <a:endParaRPr lang="en-US" sz="1250" dirty="0"/>
          </a:p>
        </p:txBody>
      </p:sp>
      <p:sp>
        <p:nvSpPr>
          <p:cNvPr id="10" name="Text 8"/>
          <p:cNvSpPr/>
          <p:nvPr/>
        </p:nvSpPr>
        <p:spPr>
          <a:xfrm>
            <a:off x="4480560" y="2798064"/>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$31.6K</a:t>
            </a:r>
            <a:endParaRPr lang="en-US" sz="1250" dirty="0"/>
          </a:p>
        </p:txBody>
      </p:sp>
      <p:sp>
        <p:nvSpPr>
          <p:cNvPr id="11" name="Text 9"/>
          <p:cNvSpPr/>
          <p:nvPr/>
        </p:nvSpPr>
        <p:spPr>
          <a:xfrm>
            <a:off x="6766560" y="2798064"/>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$36.3K</a:t>
            </a:r>
            <a:endParaRPr lang="en-US" sz="1250" dirty="0"/>
          </a:p>
        </p:txBody>
      </p:sp>
      <p:sp>
        <p:nvSpPr>
          <p:cNvPr id="12" name="Text 10"/>
          <p:cNvSpPr/>
          <p:nvPr/>
        </p:nvSpPr>
        <p:spPr>
          <a:xfrm>
            <a:off x="9052560" y="2798064"/>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$53.0K</a:t>
            </a:r>
            <a:endParaRPr lang="en-US" sz="1250" dirty="0"/>
          </a:p>
        </p:txBody>
      </p:sp>
      <p:sp>
        <p:nvSpPr>
          <p:cNvPr id="13" name="Text 11"/>
          <p:cNvSpPr/>
          <p:nvPr/>
        </p:nvSpPr>
        <p:spPr>
          <a:xfrm>
            <a:off x="868680" y="3310128"/>
            <a:ext cx="36576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Per-store program</a:t>
            </a:r>
            <a:endParaRPr lang="en-US" sz="1250" dirty="0"/>
          </a:p>
        </p:txBody>
      </p:sp>
      <p:sp>
        <p:nvSpPr>
          <p:cNvPr id="14" name="Text 12"/>
          <p:cNvSpPr/>
          <p:nvPr/>
        </p:nvSpPr>
        <p:spPr>
          <a:xfrm>
            <a:off x="4480560" y="3310128"/>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$12.6K</a:t>
            </a:r>
            <a:endParaRPr lang="en-US" sz="1250" dirty="0"/>
          </a:p>
        </p:txBody>
      </p:sp>
      <p:sp>
        <p:nvSpPr>
          <p:cNvPr id="15" name="Text 13"/>
          <p:cNvSpPr/>
          <p:nvPr/>
        </p:nvSpPr>
        <p:spPr>
          <a:xfrm>
            <a:off x="6766560" y="3310128"/>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$63.0K</a:t>
            </a:r>
            <a:endParaRPr lang="en-US" sz="1250" dirty="0"/>
          </a:p>
        </p:txBody>
      </p:sp>
      <p:sp>
        <p:nvSpPr>
          <p:cNvPr id="16" name="Text 14"/>
          <p:cNvSpPr/>
          <p:nvPr/>
        </p:nvSpPr>
        <p:spPr>
          <a:xfrm>
            <a:off x="9052560" y="3310128"/>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$201.6K</a:t>
            </a:r>
            <a:endParaRPr lang="en-US" sz="1250" dirty="0"/>
          </a:p>
        </p:txBody>
      </p:sp>
      <p:sp>
        <p:nvSpPr>
          <p:cNvPr id="17" name="Text 15"/>
          <p:cNvSpPr/>
          <p:nvPr/>
        </p:nvSpPr>
        <p:spPr>
          <a:xfrm>
            <a:off x="868680" y="3822192"/>
            <a:ext cx="3657600" cy="274320"/>
          </a:xfrm>
          <a:prstGeom prst="rect">
            <a:avLst/>
          </a:prstGeom>
          <a:noFill/>
          <a:ln/>
        </p:spPr>
        <p:txBody>
          <a:bodyPr wrap="square" lIns="0" tIns="0" rIns="0" bIns="0" rtlCol="0" anchor="ctr"/>
          <a:lstStyle/>
          <a:p>
            <a:pPr indent="0" marL="0">
              <a:buNone/>
            </a:pPr>
            <a:r>
              <a:rPr lang="en-US" sz="1250" b="1" dirty="0">
                <a:solidFill>
                  <a:srgbClr val="14171F"/>
                </a:solidFill>
                <a:latin typeface="Arial" pitchFamily="34" charset="0"/>
                <a:ea typeface="Arial" pitchFamily="34" charset="-122"/>
                <a:cs typeface="Arial" pitchFamily="34" charset="-120"/>
              </a:rPr>
              <a:t>Total annual marketing</a:t>
            </a:r>
            <a:endParaRPr lang="en-US" sz="1250" dirty="0"/>
          </a:p>
        </p:txBody>
      </p:sp>
      <p:sp>
        <p:nvSpPr>
          <p:cNvPr id="18" name="Text 16"/>
          <p:cNvSpPr/>
          <p:nvPr/>
        </p:nvSpPr>
        <p:spPr>
          <a:xfrm>
            <a:off x="4480560" y="3822192"/>
            <a:ext cx="201168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$44.2K</a:t>
            </a:r>
            <a:endParaRPr lang="en-US" sz="1250" dirty="0"/>
          </a:p>
        </p:txBody>
      </p:sp>
      <p:sp>
        <p:nvSpPr>
          <p:cNvPr id="19" name="Text 17"/>
          <p:cNvSpPr/>
          <p:nvPr/>
        </p:nvSpPr>
        <p:spPr>
          <a:xfrm>
            <a:off x="6766560" y="3822192"/>
            <a:ext cx="201168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$99.3K</a:t>
            </a:r>
            <a:endParaRPr lang="en-US" sz="1250" dirty="0"/>
          </a:p>
        </p:txBody>
      </p:sp>
      <p:sp>
        <p:nvSpPr>
          <p:cNvPr id="20" name="Text 18"/>
          <p:cNvSpPr/>
          <p:nvPr/>
        </p:nvSpPr>
        <p:spPr>
          <a:xfrm>
            <a:off x="9052560" y="3822192"/>
            <a:ext cx="201168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$254.6K</a:t>
            </a:r>
            <a:endParaRPr lang="en-US" sz="1250" dirty="0"/>
          </a:p>
        </p:txBody>
      </p:sp>
      <p:sp>
        <p:nvSpPr>
          <p:cNvPr id="21" name="Text 19"/>
          <p:cNvSpPr/>
          <p:nvPr/>
        </p:nvSpPr>
        <p:spPr>
          <a:xfrm>
            <a:off x="868680" y="4334256"/>
            <a:ext cx="365760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System revenue</a:t>
            </a:r>
            <a:endParaRPr lang="en-US" sz="1250" dirty="0"/>
          </a:p>
        </p:txBody>
      </p:sp>
      <p:sp>
        <p:nvSpPr>
          <p:cNvPr id="22" name="Text 20"/>
          <p:cNvSpPr/>
          <p:nvPr/>
        </p:nvSpPr>
        <p:spPr>
          <a:xfrm>
            <a:off x="4480560" y="4334256"/>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$1.4M</a:t>
            </a:r>
            <a:endParaRPr lang="en-US" sz="1250" dirty="0"/>
          </a:p>
        </p:txBody>
      </p:sp>
      <p:sp>
        <p:nvSpPr>
          <p:cNvPr id="23" name="Text 21"/>
          <p:cNvSpPr/>
          <p:nvPr/>
        </p:nvSpPr>
        <p:spPr>
          <a:xfrm>
            <a:off x="6766560" y="4334256"/>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$7.2M</a:t>
            </a:r>
            <a:endParaRPr lang="en-US" sz="1250" dirty="0"/>
          </a:p>
        </p:txBody>
      </p:sp>
      <p:sp>
        <p:nvSpPr>
          <p:cNvPr id="24" name="Text 22"/>
          <p:cNvSpPr/>
          <p:nvPr/>
        </p:nvSpPr>
        <p:spPr>
          <a:xfrm>
            <a:off x="9052560" y="4334256"/>
            <a:ext cx="201168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$23.8M</a:t>
            </a:r>
            <a:endParaRPr lang="en-US" sz="1250" dirty="0"/>
          </a:p>
        </p:txBody>
      </p:sp>
      <p:sp>
        <p:nvSpPr>
          <p:cNvPr id="25" name="Shape 23"/>
          <p:cNvSpPr/>
          <p:nvPr/>
        </p:nvSpPr>
        <p:spPr>
          <a:xfrm>
            <a:off x="685800" y="4754880"/>
            <a:ext cx="10835640" cy="475488"/>
          </a:xfrm>
          <a:prstGeom prst="rect">
            <a:avLst/>
          </a:prstGeom>
          <a:solidFill>
            <a:srgbClr val="FCF1F6"/>
          </a:solidFill>
          <a:ln/>
        </p:spPr>
      </p:sp>
      <p:sp>
        <p:nvSpPr>
          <p:cNvPr id="26" name="Text 24"/>
          <p:cNvSpPr/>
          <p:nvPr/>
        </p:nvSpPr>
        <p:spPr>
          <a:xfrm>
            <a:off x="868680" y="4846320"/>
            <a:ext cx="3657600" cy="274320"/>
          </a:xfrm>
          <a:prstGeom prst="rect">
            <a:avLst/>
          </a:prstGeom>
          <a:noFill/>
          <a:ln/>
        </p:spPr>
        <p:txBody>
          <a:bodyPr wrap="square" lIns="0" tIns="0" rIns="0" bIns="0" rtlCol="0" anchor="ctr"/>
          <a:lstStyle/>
          <a:p>
            <a:pPr indent="0" marL="0">
              <a:buNone/>
            </a:pPr>
            <a:r>
              <a:rPr lang="en-US" sz="1250" b="1" spc="120" kern="0" dirty="0">
                <a:solidFill>
                  <a:srgbClr val="ED1B76"/>
                </a:solidFill>
                <a:latin typeface="Arial" pitchFamily="34" charset="0"/>
                <a:ea typeface="Arial" pitchFamily="34" charset="-122"/>
                <a:cs typeface="Arial" pitchFamily="34" charset="-120"/>
              </a:rPr>
              <a:t>MARKETING AS % OF SALES</a:t>
            </a:r>
            <a:endParaRPr lang="en-US" sz="1250" dirty="0"/>
          </a:p>
        </p:txBody>
      </p:sp>
      <p:sp>
        <p:nvSpPr>
          <p:cNvPr id="27" name="Text 25"/>
          <p:cNvSpPr/>
          <p:nvPr/>
        </p:nvSpPr>
        <p:spPr>
          <a:xfrm>
            <a:off x="4480560" y="4846320"/>
            <a:ext cx="2011680" cy="274320"/>
          </a:xfrm>
          <a:prstGeom prst="rect">
            <a:avLst/>
          </a:prstGeom>
          <a:noFill/>
          <a:ln/>
        </p:spPr>
        <p:txBody>
          <a:bodyPr wrap="square" lIns="0" tIns="0" rIns="0" bIns="0" rtlCol="0" anchor="ctr"/>
          <a:lstStyle/>
          <a:p>
            <a:pPr algn="r" indent="0" marL="0">
              <a:buNone/>
            </a:pPr>
            <a:r>
              <a:rPr lang="en-US" sz="1250" b="1" dirty="0">
                <a:solidFill>
                  <a:srgbClr val="ED1B76"/>
                </a:solidFill>
                <a:latin typeface="Arial" pitchFamily="34" charset="0"/>
                <a:ea typeface="Arial" pitchFamily="34" charset="-122"/>
                <a:cs typeface="Arial" pitchFamily="34" charset="-120"/>
              </a:rPr>
              <a:t>3.2%</a:t>
            </a:r>
            <a:endParaRPr lang="en-US" sz="1250" dirty="0"/>
          </a:p>
        </p:txBody>
      </p:sp>
      <p:sp>
        <p:nvSpPr>
          <p:cNvPr id="28" name="Text 26"/>
          <p:cNvSpPr/>
          <p:nvPr/>
        </p:nvSpPr>
        <p:spPr>
          <a:xfrm>
            <a:off x="6766560" y="4846320"/>
            <a:ext cx="2011680" cy="274320"/>
          </a:xfrm>
          <a:prstGeom prst="rect">
            <a:avLst/>
          </a:prstGeom>
          <a:noFill/>
          <a:ln/>
        </p:spPr>
        <p:txBody>
          <a:bodyPr wrap="square" lIns="0" tIns="0" rIns="0" bIns="0" rtlCol="0" anchor="ctr"/>
          <a:lstStyle/>
          <a:p>
            <a:pPr algn="r" indent="0" marL="0">
              <a:buNone/>
            </a:pPr>
            <a:r>
              <a:rPr lang="en-US" sz="1250" b="1" dirty="0">
                <a:solidFill>
                  <a:srgbClr val="ED1B76"/>
                </a:solidFill>
                <a:latin typeface="Arial" pitchFamily="34" charset="0"/>
                <a:ea typeface="Arial" pitchFamily="34" charset="-122"/>
                <a:cs typeface="Arial" pitchFamily="34" charset="-120"/>
              </a:rPr>
              <a:t>1.4%</a:t>
            </a:r>
            <a:endParaRPr lang="en-US" sz="1250" dirty="0"/>
          </a:p>
        </p:txBody>
      </p:sp>
      <p:sp>
        <p:nvSpPr>
          <p:cNvPr id="29" name="Text 27"/>
          <p:cNvSpPr/>
          <p:nvPr/>
        </p:nvSpPr>
        <p:spPr>
          <a:xfrm>
            <a:off x="9052560" y="4846320"/>
            <a:ext cx="2011680" cy="274320"/>
          </a:xfrm>
          <a:prstGeom prst="rect">
            <a:avLst/>
          </a:prstGeom>
          <a:noFill/>
          <a:ln/>
        </p:spPr>
        <p:txBody>
          <a:bodyPr wrap="square" lIns="0" tIns="0" rIns="0" bIns="0" rtlCol="0" anchor="ctr"/>
          <a:lstStyle/>
          <a:p>
            <a:pPr algn="r" indent="0" marL="0">
              <a:buNone/>
            </a:pPr>
            <a:r>
              <a:rPr lang="en-US" sz="1250" b="1" dirty="0">
                <a:solidFill>
                  <a:srgbClr val="ED1B76"/>
                </a:solidFill>
                <a:latin typeface="Arial" pitchFamily="34" charset="0"/>
                <a:ea typeface="Arial" pitchFamily="34" charset="-122"/>
                <a:cs typeface="Arial" pitchFamily="34" charset="-120"/>
              </a:rPr>
              <a:t>1.1%</a:t>
            </a:r>
            <a:endParaRPr lang="en-US" sz="1250" dirty="0"/>
          </a:p>
        </p:txBody>
      </p:sp>
      <p:sp>
        <p:nvSpPr>
          <p:cNvPr id="30" name="Shape 28"/>
          <p:cNvSpPr/>
          <p:nvPr/>
        </p:nvSpPr>
        <p:spPr>
          <a:xfrm>
            <a:off x="685800" y="5504688"/>
            <a:ext cx="5257800" cy="1207008"/>
          </a:xfrm>
          <a:prstGeom prst="rect">
            <a:avLst/>
          </a:prstGeom>
          <a:solidFill>
            <a:srgbClr val="F6F4F8"/>
          </a:solidFill>
          <a:ln/>
        </p:spPr>
      </p:sp>
      <p:sp>
        <p:nvSpPr>
          <p:cNvPr id="31" name="Text 29"/>
          <p:cNvSpPr/>
          <p:nvPr/>
        </p:nvSpPr>
        <p:spPr>
          <a:xfrm>
            <a:off x="914400" y="5632704"/>
            <a:ext cx="4754880" cy="237744"/>
          </a:xfrm>
          <a:prstGeom prst="rect">
            <a:avLst/>
          </a:prstGeom>
          <a:noFill/>
          <a:ln/>
        </p:spPr>
        <p:txBody>
          <a:bodyPr wrap="square" lIns="0" tIns="0" rIns="0" bIns="0" rtlCol="0" anchor="ctr"/>
          <a:lstStyle/>
          <a:p>
            <a:pPr indent="0" marL="0">
              <a:buNone/>
            </a:pPr>
            <a:r>
              <a:rPr lang="en-US" sz="950" b="1" spc="180" kern="0" dirty="0">
                <a:solidFill>
                  <a:srgbClr val="8E8899"/>
                </a:solidFill>
                <a:latin typeface="Arial" pitchFamily="34" charset="0"/>
                <a:ea typeface="Arial" pitchFamily="34" charset="-122"/>
                <a:cs typeface="Arial" pitchFamily="34" charset="-120"/>
              </a:rPr>
              <a:t>WHAT IT BUYS, EVERY MONTH, PER STORE</a:t>
            </a:r>
            <a:endParaRPr lang="en-US" sz="950" dirty="0"/>
          </a:p>
        </p:txBody>
      </p:sp>
      <p:sp>
        <p:nvSpPr>
          <p:cNvPr id="32" name="Text 30"/>
          <p:cNvSpPr/>
          <p:nvPr/>
        </p:nvSpPr>
        <p:spPr>
          <a:xfrm>
            <a:off x="914400" y="5870448"/>
            <a:ext cx="1554480" cy="402336"/>
          </a:xfrm>
          <a:prstGeom prst="rect">
            <a:avLst/>
          </a:prstGeom>
          <a:noFill/>
          <a:ln/>
        </p:spPr>
        <p:txBody>
          <a:bodyPr wrap="square" lIns="0" tIns="0" rIns="0" bIns="0" rtlCol="0" anchor="ctr"/>
          <a:lstStyle/>
          <a:p>
            <a:pPr indent="0" marL="0">
              <a:buNone/>
            </a:pPr>
            <a:r>
              <a:rPr lang="en-US" sz="2200" b="1" dirty="0">
                <a:solidFill>
                  <a:srgbClr val="14171F"/>
                </a:solidFill>
                <a:latin typeface="Arial" pitchFamily="34" charset="0"/>
                <a:ea typeface="Arial" pitchFamily="34" charset="-122"/>
                <a:cs typeface="Arial" pitchFamily="34" charset="-120"/>
              </a:rPr>
              <a:t>$1,050</a:t>
            </a:r>
            <a:endParaRPr lang="en-US" sz="2200" dirty="0"/>
          </a:p>
        </p:txBody>
      </p:sp>
      <p:sp>
        <p:nvSpPr>
          <p:cNvPr id="33" name="Text 31"/>
          <p:cNvSpPr/>
          <p:nvPr/>
        </p:nvSpPr>
        <p:spPr>
          <a:xfrm>
            <a:off x="2560320" y="5870448"/>
            <a:ext cx="3200400" cy="731520"/>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$15 a day behind whichever post already worked · two or three local creators · a limited sticker drop · one community day · one LTO.</a:t>
            </a:r>
            <a:endParaRPr lang="en-US" sz="1050" dirty="0"/>
          </a:p>
        </p:txBody>
      </p:sp>
      <p:sp>
        <p:nvSpPr>
          <p:cNvPr id="34" name="Shape 32"/>
          <p:cNvSpPr/>
          <p:nvPr/>
        </p:nvSpPr>
        <p:spPr>
          <a:xfrm>
            <a:off x="6263640" y="5504688"/>
            <a:ext cx="5257800" cy="1207008"/>
          </a:xfrm>
          <a:prstGeom prst="rect">
            <a:avLst/>
          </a:prstGeom>
          <a:solidFill>
            <a:srgbClr val="FCF1F6"/>
          </a:solidFill>
          <a:ln/>
        </p:spPr>
      </p:sp>
      <p:sp>
        <p:nvSpPr>
          <p:cNvPr id="35" name="Text 33"/>
          <p:cNvSpPr/>
          <p:nvPr/>
        </p:nvSpPr>
        <p:spPr>
          <a:xfrm>
            <a:off x="6492240" y="5632704"/>
            <a:ext cx="4754880" cy="237744"/>
          </a:xfrm>
          <a:prstGeom prst="rect">
            <a:avLst/>
          </a:prstGeom>
          <a:noFill/>
          <a:ln/>
        </p:spPr>
        <p:txBody>
          <a:bodyPr wrap="square" lIns="0" tIns="0" rIns="0" bIns="0" rtlCol="0" anchor="ctr"/>
          <a:lstStyle/>
          <a:p>
            <a:pPr indent="0" marL="0">
              <a:buNone/>
            </a:pPr>
            <a:r>
              <a:rPr lang="en-US" sz="950" b="1" spc="180" kern="0" dirty="0">
                <a:solidFill>
                  <a:srgbClr val="8E8899"/>
                </a:solidFill>
                <a:latin typeface="Arial" pitchFamily="34" charset="0"/>
                <a:ea typeface="Arial" pitchFamily="34" charset="-122"/>
                <a:cs typeface="Arial" pitchFamily="34" charset="-120"/>
              </a:rPr>
              <a:t>AND ONE-TIME, FOR EVERY NEW STORE</a:t>
            </a:r>
            <a:endParaRPr lang="en-US" sz="950" dirty="0"/>
          </a:p>
        </p:txBody>
      </p:sp>
      <p:sp>
        <p:nvSpPr>
          <p:cNvPr id="36" name="Text 34"/>
          <p:cNvSpPr/>
          <p:nvPr/>
        </p:nvSpPr>
        <p:spPr>
          <a:xfrm>
            <a:off x="6492240" y="5870448"/>
            <a:ext cx="1554480" cy="402336"/>
          </a:xfrm>
          <a:prstGeom prst="rect">
            <a:avLst/>
          </a:prstGeom>
          <a:noFill/>
          <a:ln/>
        </p:spPr>
        <p:txBody>
          <a:bodyPr wrap="square" lIns="0" tIns="0" rIns="0" bIns="0" rtlCol="0" anchor="ctr"/>
          <a:lstStyle/>
          <a:p>
            <a:pPr indent="0" marL="0">
              <a:buNone/>
            </a:pPr>
            <a:r>
              <a:rPr lang="en-US" sz="2200" b="1" dirty="0">
                <a:solidFill>
                  <a:srgbClr val="B01055"/>
                </a:solidFill>
                <a:latin typeface="Arial" pitchFamily="34" charset="0"/>
                <a:ea typeface="Arial" pitchFamily="34" charset="-122"/>
                <a:cs typeface="Arial" pitchFamily="34" charset="-120"/>
              </a:rPr>
              <a:t>$6,500</a:t>
            </a:r>
            <a:endParaRPr lang="en-US" sz="2200" dirty="0"/>
          </a:p>
        </p:txBody>
      </p:sp>
      <p:sp>
        <p:nvSpPr>
          <p:cNvPr id="37" name="Text 35"/>
          <p:cNvSpPr/>
          <p:nvPr/>
        </p:nvSpPr>
        <p:spPr>
          <a:xfrm>
            <a:off x="8138160" y="5870448"/>
            <a:ext cx="3200400" cy="731520"/>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Six-week countdown · a creator preview the night before · a free-drink day · street sampling · geo-targeted paid inside three miles.</a:t>
            </a:r>
            <a:endParaRPr lang="en-US" sz="1050" dirty="0"/>
          </a:p>
        </p:txBody>
      </p:sp>
      <p:sp>
        <p:nvSpPr>
          <p:cNvPr id="38" name="Shape 36"/>
          <p:cNvSpPr/>
          <p:nvPr/>
        </p:nvSpPr>
        <p:spPr>
          <a:xfrm>
            <a:off x="11347704" y="6217920"/>
            <a:ext cx="347472" cy="347472"/>
          </a:xfrm>
          <a:prstGeom prst="ellipse">
            <a:avLst/>
          </a:prstGeom>
          <a:solidFill>
            <a:srgbClr val="ED1B76"/>
          </a:solidFill>
          <a:ln/>
        </p:spPr>
      </p:sp>
      <p:sp>
        <p:nvSpPr>
          <p:cNvPr id="39" name="Text 37"/>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WHAT THE MILLION DOES</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Five things, in this order.</a:t>
            </a:r>
            <a:endParaRPr lang="en-US" sz="2700" dirty="0"/>
          </a:p>
        </p:txBody>
      </p:sp>
      <p:sp>
        <p:nvSpPr>
          <p:cNvPr id="4" name="Text 2"/>
          <p:cNvSpPr/>
          <p:nvPr/>
        </p:nvSpPr>
        <p:spPr>
          <a:xfrm>
            <a:off x="685800" y="1719072"/>
            <a:ext cx="457200" cy="274320"/>
          </a:xfrm>
          <a:prstGeom prst="rect">
            <a:avLst/>
          </a:prstGeom>
          <a:noFill/>
          <a:ln/>
        </p:spPr>
        <p:txBody>
          <a:bodyPr wrap="square" lIns="0" tIns="0" rIns="0" bIns="0" rtlCol="0" anchor="ctr"/>
          <a:lstStyle/>
          <a:p>
            <a:pPr indent="0" marL="0">
              <a:buNone/>
            </a:pPr>
            <a:r>
              <a:rPr lang="en-US" sz="1200" b="1" dirty="0">
                <a:solidFill>
                  <a:srgbClr val="ED1B76"/>
                </a:solidFill>
                <a:latin typeface="Arial" pitchFamily="34" charset="0"/>
                <a:ea typeface="Arial" pitchFamily="34" charset="-122"/>
                <a:cs typeface="Arial" pitchFamily="34" charset="-120"/>
              </a:rPr>
              <a:t>01</a:t>
            </a:r>
            <a:endParaRPr lang="en-US" sz="1200" dirty="0"/>
          </a:p>
        </p:txBody>
      </p:sp>
      <p:sp>
        <p:nvSpPr>
          <p:cNvPr id="5" name="Text 3"/>
          <p:cNvSpPr/>
          <p:nvPr/>
        </p:nvSpPr>
        <p:spPr>
          <a:xfrm>
            <a:off x="1234440" y="1719072"/>
            <a:ext cx="5669280" cy="274320"/>
          </a:xfrm>
          <a:prstGeom prst="rect">
            <a:avLst/>
          </a:prstGeom>
          <a:noFill/>
          <a:ln/>
        </p:spPr>
        <p:txBody>
          <a:bodyPr wrap="square" lIns="0" tIns="0" rIns="0" bIns="0" rtlCol="0" anchor="ctr"/>
          <a:lstStyle/>
          <a:p>
            <a:pPr indent="0" marL="0">
              <a:buNone/>
            </a:pPr>
            <a:r>
              <a:rPr lang="en-US" sz="1350" b="1" spc="100" kern="0" dirty="0">
                <a:solidFill>
                  <a:srgbClr val="14171F"/>
                </a:solidFill>
                <a:latin typeface="Arial" pitchFamily="34" charset="0"/>
                <a:ea typeface="Arial" pitchFamily="34" charset="-122"/>
                <a:cs typeface="Arial" pitchFamily="34" charset="-120"/>
              </a:rPr>
              <a:t>HAYDEN — MARKETING CONSISTENCY</a:t>
            </a:r>
            <a:endParaRPr lang="en-US" sz="1350" dirty="0"/>
          </a:p>
        </p:txBody>
      </p:sp>
      <p:sp>
        <p:nvSpPr>
          <p:cNvPr id="6" name="Text 4"/>
          <p:cNvSpPr/>
          <p:nvPr/>
        </p:nvSpPr>
        <p:spPr>
          <a:xfrm>
            <a:off x="7040880" y="1673352"/>
            <a:ext cx="1188720" cy="365760"/>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$120K</a:t>
            </a:r>
            <a:endParaRPr lang="en-US" sz="1800" dirty="0"/>
          </a:p>
        </p:txBody>
      </p:sp>
      <p:sp>
        <p:nvSpPr>
          <p:cNvPr id="7" name="Text 5"/>
          <p:cNvSpPr/>
          <p:nvPr/>
        </p:nvSpPr>
        <p:spPr>
          <a:xfrm>
            <a:off x="8503920" y="1700784"/>
            <a:ext cx="3017520" cy="658368"/>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The cheapest revenue in the plan, and it sets the AUV every later store is underwritten against.</a:t>
            </a:r>
            <a:endParaRPr lang="en-US" sz="1050" dirty="0"/>
          </a:p>
        </p:txBody>
      </p:sp>
      <p:sp>
        <p:nvSpPr>
          <p:cNvPr id="8" name="Text 6"/>
          <p:cNvSpPr/>
          <p:nvPr/>
        </p:nvSpPr>
        <p:spPr>
          <a:xfrm>
            <a:off x="685800" y="2414016"/>
            <a:ext cx="457200" cy="274320"/>
          </a:xfrm>
          <a:prstGeom prst="rect">
            <a:avLst/>
          </a:prstGeom>
          <a:noFill/>
          <a:ln/>
        </p:spPr>
        <p:txBody>
          <a:bodyPr wrap="square" lIns="0" tIns="0" rIns="0" bIns="0" rtlCol="0" anchor="ctr"/>
          <a:lstStyle/>
          <a:p>
            <a:pPr indent="0" marL="0">
              <a:buNone/>
            </a:pPr>
            <a:r>
              <a:rPr lang="en-US" sz="1200" b="1" dirty="0">
                <a:solidFill>
                  <a:srgbClr val="ED1B76"/>
                </a:solidFill>
                <a:latin typeface="Arial" pitchFamily="34" charset="0"/>
                <a:ea typeface="Arial" pitchFamily="34" charset="-122"/>
                <a:cs typeface="Arial" pitchFamily="34" charset="-120"/>
              </a:rPr>
              <a:t>02</a:t>
            </a:r>
            <a:endParaRPr lang="en-US" sz="1200" dirty="0"/>
          </a:p>
        </p:txBody>
      </p:sp>
      <p:sp>
        <p:nvSpPr>
          <p:cNvPr id="9" name="Text 7"/>
          <p:cNvSpPr/>
          <p:nvPr/>
        </p:nvSpPr>
        <p:spPr>
          <a:xfrm>
            <a:off x="1234440" y="2414016"/>
            <a:ext cx="5669280" cy="274320"/>
          </a:xfrm>
          <a:prstGeom prst="rect">
            <a:avLst/>
          </a:prstGeom>
          <a:noFill/>
          <a:ln/>
        </p:spPr>
        <p:txBody>
          <a:bodyPr wrap="square" lIns="0" tIns="0" rIns="0" bIns="0" rtlCol="0" anchor="ctr"/>
          <a:lstStyle/>
          <a:p>
            <a:pPr indent="0" marL="0">
              <a:buNone/>
            </a:pPr>
            <a:r>
              <a:rPr lang="en-US" sz="1350" b="1" spc="100" kern="0" dirty="0">
                <a:solidFill>
                  <a:srgbClr val="14171F"/>
                </a:solidFill>
                <a:latin typeface="Arial" pitchFamily="34" charset="0"/>
                <a:ea typeface="Arial" pitchFamily="34" charset="-122"/>
                <a:cs typeface="Arial" pitchFamily="34" charset="-120"/>
              </a:rPr>
              <a:t>EAST MESA — HIGHEST PRIORITY</a:t>
            </a:r>
            <a:endParaRPr lang="en-US" sz="1350" dirty="0"/>
          </a:p>
        </p:txBody>
      </p:sp>
      <p:sp>
        <p:nvSpPr>
          <p:cNvPr id="10" name="Text 8"/>
          <p:cNvSpPr/>
          <p:nvPr/>
        </p:nvSpPr>
        <p:spPr>
          <a:xfrm>
            <a:off x="7040880" y="2368296"/>
            <a:ext cx="1188720" cy="365760"/>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$600K</a:t>
            </a:r>
            <a:endParaRPr lang="en-US" sz="1800" dirty="0"/>
          </a:p>
        </p:txBody>
      </p:sp>
      <p:sp>
        <p:nvSpPr>
          <p:cNvPr id="11" name="Text 9"/>
          <p:cNvSpPr/>
          <p:nvPr/>
        </p:nvSpPr>
        <p:spPr>
          <a:xfrm>
            <a:off x="8503920" y="2395728"/>
            <a:ext cx="3017520" cy="658368"/>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Our equity in the ground-up build, alongside a landlord contribution, sale-leaseback and equipment financing. The prototype store, and the largest single use of this round.</a:t>
            </a:r>
            <a:endParaRPr lang="en-US" sz="1050" dirty="0"/>
          </a:p>
        </p:txBody>
      </p:sp>
      <p:sp>
        <p:nvSpPr>
          <p:cNvPr id="12" name="Text 10"/>
          <p:cNvSpPr/>
          <p:nvPr/>
        </p:nvSpPr>
        <p:spPr>
          <a:xfrm>
            <a:off x="685800" y="3108960"/>
            <a:ext cx="457200" cy="274320"/>
          </a:xfrm>
          <a:prstGeom prst="rect">
            <a:avLst/>
          </a:prstGeom>
          <a:noFill/>
          <a:ln/>
        </p:spPr>
        <p:txBody>
          <a:bodyPr wrap="square" lIns="0" tIns="0" rIns="0" bIns="0" rtlCol="0" anchor="ctr"/>
          <a:lstStyle/>
          <a:p>
            <a:pPr indent="0" marL="0">
              <a:buNone/>
            </a:pPr>
            <a:r>
              <a:rPr lang="en-US" sz="1200" b="1" dirty="0">
                <a:solidFill>
                  <a:srgbClr val="ED1B76"/>
                </a:solidFill>
                <a:latin typeface="Arial" pitchFamily="34" charset="0"/>
                <a:ea typeface="Arial" pitchFamily="34" charset="-122"/>
                <a:cs typeface="Arial" pitchFamily="34" charset="-120"/>
              </a:rPr>
              <a:t>03</a:t>
            </a:r>
            <a:endParaRPr lang="en-US" sz="1200" dirty="0"/>
          </a:p>
        </p:txBody>
      </p:sp>
      <p:sp>
        <p:nvSpPr>
          <p:cNvPr id="13" name="Text 11"/>
          <p:cNvSpPr/>
          <p:nvPr/>
        </p:nvSpPr>
        <p:spPr>
          <a:xfrm>
            <a:off x="1234440" y="3108960"/>
            <a:ext cx="5669280" cy="274320"/>
          </a:xfrm>
          <a:prstGeom prst="rect">
            <a:avLst/>
          </a:prstGeom>
          <a:noFill/>
          <a:ln/>
        </p:spPr>
        <p:txBody>
          <a:bodyPr wrap="square" lIns="0" tIns="0" rIns="0" bIns="0" rtlCol="0" anchor="ctr"/>
          <a:lstStyle/>
          <a:p>
            <a:pPr indent="0" marL="0">
              <a:buNone/>
            </a:pPr>
            <a:r>
              <a:rPr lang="en-US" sz="1350" b="1" spc="100" kern="0" dirty="0">
                <a:solidFill>
                  <a:srgbClr val="14171F"/>
                </a:solidFill>
                <a:latin typeface="Arial" pitchFamily="34" charset="0"/>
                <a:ea typeface="Arial" pitchFamily="34" charset="-122"/>
                <a:cs typeface="Arial" pitchFamily="34" charset="-120"/>
              </a:rPr>
              <a:t>GILMORE — OPERATING INCOME</a:t>
            </a:r>
            <a:endParaRPr lang="en-US" sz="1350" dirty="0"/>
          </a:p>
        </p:txBody>
      </p:sp>
      <p:sp>
        <p:nvSpPr>
          <p:cNvPr id="14" name="Text 12"/>
          <p:cNvSpPr/>
          <p:nvPr/>
        </p:nvSpPr>
        <p:spPr>
          <a:xfrm>
            <a:off x="7040880" y="3063240"/>
            <a:ext cx="1188720" cy="365760"/>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$50K</a:t>
            </a:r>
            <a:endParaRPr lang="en-US" sz="1800" dirty="0"/>
          </a:p>
        </p:txBody>
      </p:sp>
      <p:sp>
        <p:nvSpPr>
          <p:cNvPr id="15" name="Text 13"/>
          <p:cNvSpPr/>
          <p:nvPr/>
        </p:nvSpPr>
        <p:spPr>
          <a:xfrm>
            <a:off x="8503920" y="3090672"/>
            <a:ext cx="3017520" cy="658368"/>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Opens April 2027 and contributes cash while the drive-throughs ramp.</a:t>
            </a:r>
            <a:endParaRPr lang="en-US" sz="1050" dirty="0"/>
          </a:p>
        </p:txBody>
      </p:sp>
      <p:sp>
        <p:nvSpPr>
          <p:cNvPr id="16" name="Text 14"/>
          <p:cNvSpPr/>
          <p:nvPr/>
        </p:nvSpPr>
        <p:spPr>
          <a:xfrm>
            <a:off x="685800" y="3803904"/>
            <a:ext cx="457200" cy="274320"/>
          </a:xfrm>
          <a:prstGeom prst="rect">
            <a:avLst/>
          </a:prstGeom>
          <a:noFill/>
          <a:ln/>
        </p:spPr>
        <p:txBody>
          <a:bodyPr wrap="square" lIns="0" tIns="0" rIns="0" bIns="0" rtlCol="0" anchor="ctr"/>
          <a:lstStyle/>
          <a:p>
            <a:pPr indent="0" marL="0">
              <a:buNone/>
            </a:pPr>
            <a:r>
              <a:rPr lang="en-US" sz="1200" b="1" dirty="0">
                <a:solidFill>
                  <a:srgbClr val="ED1B76"/>
                </a:solidFill>
                <a:latin typeface="Arial" pitchFamily="34" charset="0"/>
                <a:ea typeface="Arial" pitchFamily="34" charset="-122"/>
                <a:cs typeface="Arial" pitchFamily="34" charset="-120"/>
              </a:rPr>
              <a:t>04</a:t>
            </a:r>
            <a:endParaRPr lang="en-US" sz="1200" dirty="0"/>
          </a:p>
        </p:txBody>
      </p:sp>
      <p:sp>
        <p:nvSpPr>
          <p:cNvPr id="17" name="Text 15"/>
          <p:cNvSpPr/>
          <p:nvPr/>
        </p:nvSpPr>
        <p:spPr>
          <a:xfrm>
            <a:off x="1234440" y="3803904"/>
            <a:ext cx="5669280" cy="274320"/>
          </a:xfrm>
          <a:prstGeom prst="rect">
            <a:avLst/>
          </a:prstGeom>
          <a:noFill/>
          <a:ln/>
        </p:spPr>
        <p:txBody>
          <a:bodyPr wrap="square" lIns="0" tIns="0" rIns="0" bIns="0" rtlCol="0" anchor="ctr"/>
          <a:lstStyle/>
          <a:p>
            <a:pPr indent="0" marL="0">
              <a:buNone/>
            </a:pPr>
            <a:r>
              <a:rPr lang="en-US" sz="1350" b="1" spc="100" kern="0" dirty="0">
                <a:solidFill>
                  <a:srgbClr val="14171F"/>
                </a:solidFill>
                <a:latin typeface="Arial" pitchFamily="34" charset="0"/>
                <a:ea typeface="Arial" pitchFamily="34" charset="-122"/>
                <a:cs typeface="Arial" pitchFamily="34" charset="-120"/>
              </a:rPr>
              <a:t>GILBERT AND QUEEN CREEK — SITE CONTROL</a:t>
            </a:r>
            <a:endParaRPr lang="en-US" sz="1350" dirty="0"/>
          </a:p>
        </p:txBody>
      </p:sp>
      <p:sp>
        <p:nvSpPr>
          <p:cNvPr id="18" name="Text 16"/>
          <p:cNvSpPr/>
          <p:nvPr/>
        </p:nvSpPr>
        <p:spPr>
          <a:xfrm>
            <a:off x="7040880" y="3758184"/>
            <a:ext cx="1188720" cy="365760"/>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$80K</a:t>
            </a:r>
            <a:endParaRPr lang="en-US" sz="1800" dirty="0"/>
          </a:p>
        </p:txBody>
      </p:sp>
      <p:sp>
        <p:nvSpPr>
          <p:cNvPr id="19" name="Text 17"/>
          <p:cNvSpPr/>
          <p:nvPr/>
        </p:nvSpPr>
        <p:spPr>
          <a:xfrm>
            <a:off x="8503920" y="3785616"/>
            <a:ext cx="3017520" cy="658368"/>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Identify, letter-of-intent and deposit on two conversion sites. Every month of delay is a box someone else takes.</a:t>
            </a:r>
            <a:endParaRPr lang="en-US" sz="1050" dirty="0"/>
          </a:p>
        </p:txBody>
      </p:sp>
      <p:sp>
        <p:nvSpPr>
          <p:cNvPr id="20" name="Text 18"/>
          <p:cNvSpPr/>
          <p:nvPr/>
        </p:nvSpPr>
        <p:spPr>
          <a:xfrm>
            <a:off x="685800" y="4498848"/>
            <a:ext cx="457200" cy="274320"/>
          </a:xfrm>
          <a:prstGeom prst="rect">
            <a:avLst/>
          </a:prstGeom>
          <a:noFill/>
          <a:ln/>
        </p:spPr>
        <p:txBody>
          <a:bodyPr wrap="square" lIns="0" tIns="0" rIns="0" bIns="0" rtlCol="0" anchor="ctr"/>
          <a:lstStyle/>
          <a:p>
            <a:pPr indent="0" marL="0">
              <a:buNone/>
            </a:pPr>
            <a:r>
              <a:rPr lang="en-US" sz="1200" b="1" dirty="0">
                <a:solidFill>
                  <a:srgbClr val="ED1B76"/>
                </a:solidFill>
                <a:latin typeface="Arial" pitchFamily="34" charset="0"/>
                <a:ea typeface="Arial" pitchFamily="34" charset="-122"/>
                <a:cs typeface="Arial" pitchFamily="34" charset="-120"/>
              </a:rPr>
              <a:t>05</a:t>
            </a:r>
            <a:endParaRPr lang="en-US" sz="1200" dirty="0"/>
          </a:p>
        </p:txBody>
      </p:sp>
      <p:sp>
        <p:nvSpPr>
          <p:cNvPr id="21" name="Text 19"/>
          <p:cNvSpPr/>
          <p:nvPr/>
        </p:nvSpPr>
        <p:spPr>
          <a:xfrm>
            <a:off x="1234440" y="4498848"/>
            <a:ext cx="5669280" cy="274320"/>
          </a:xfrm>
          <a:prstGeom prst="rect">
            <a:avLst/>
          </a:prstGeom>
          <a:noFill/>
          <a:ln/>
        </p:spPr>
        <p:txBody>
          <a:bodyPr wrap="square" lIns="0" tIns="0" rIns="0" bIns="0" rtlCol="0" anchor="ctr"/>
          <a:lstStyle/>
          <a:p>
            <a:pPr indent="0" marL="0">
              <a:buNone/>
            </a:pPr>
            <a:r>
              <a:rPr lang="en-US" sz="1350" b="1" spc="100" kern="0" dirty="0">
                <a:solidFill>
                  <a:srgbClr val="14171F"/>
                </a:solidFill>
                <a:latin typeface="Arial" pitchFamily="34" charset="0"/>
                <a:ea typeface="Arial" pitchFamily="34" charset="-122"/>
                <a:cs typeface="Arial" pitchFamily="34" charset="-120"/>
              </a:rPr>
              <a:t>THE OPERATING SYSTEMS</a:t>
            </a:r>
            <a:endParaRPr lang="en-US" sz="1350" dirty="0"/>
          </a:p>
        </p:txBody>
      </p:sp>
      <p:sp>
        <p:nvSpPr>
          <p:cNvPr id="22" name="Text 20"/>
          <p:cNvSpPr/>
          <p:nvPr/>
        </p:nvSpPr>
        <p:spPr>
          <a:xfrm>
            <a:off x="7040880" y="4453128"/>
            <a:ext cx="1188720" cy="365760"/>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$100K</a:t>
            </a:r>
            <a:endParaRPr lang="en-US" sz="1800" dirty="0"/>
          </a:p>
        </p:txBody>
      </p:sp>
      <p:sp>
        <p:nvSpPr>
          <p:cNvPr id="23" name="Text 21"/>
          <p:cNvSpPr/>
          <p:nvPr/>
        </p:nvSpPr>
        <p:spPr>
          <a:xfrm>
            <a:off x="8503920" y="4480560"/>
            <a:ext cx="3017520" cy="658368"/>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Marketing, core operations and technology, built once for sixteen stores rather than five.</a:t>
            </a:r>
            <a:endParaRPr lang="en-US" sz="1050" dirty="0"/>
          </a:p>
        </p:txBody>
      </p:sp>
      <p:sp>
        <p:nvSpPr>
          <p:cNvPr id="24" name="Text 22"/>
          <p:cNvSpPr/>
          <p:nvPr/>
        </p:nvSpPr>
        <p:spPr>
          <a:xfrm>
            <a:off x="1234440" y="5193792"/>
            <a:ext cx="5669280" cy="274320"/>
          </a:xfrm>
          <a:prstGeom prst="rect">
            <a:avLst/>
          </a:prstGeom>
          <a:noFill/>
          <a:ln/>
        </p:spPr>
        <p:txBody>
          <a:bodyPr wrap="square" lIns="0" tIns="0" rIns="0" bIns="0" rtlCol="0" anchor="ctr"/>
          <a:lstStyle/>
          <a:p>
            <a:pPr indent="0" marL="0">
              <a:buNone/>
            </a:pPr>
            <a:r>
              <a:rPr lang="en-US" sz="1350" b="1" spc="100" kern="0" dirty="0">
                <a:solidFill>
                  <a:srgbClr val="4B4753"/>
                </a:solidFill>
                <a:latin typeface="Arial" pitchFamily="34" charset="0"/>
                <a:ea typeface="Arial" pitchFamily="34" charset="-122"/>
                <a:cs typeface="Arial" pitchFamily="34" charset="-120"/>
              </a:rPr>
              <a:t>Working capital and contingency</a:t>
            </a:r>
            <a:endParaRPr lang="en-US" sz="1350" dirty="0"/>
          </a:p>
        </p:txBody>
      </p:sp>
      <p:sp>
        <p:nvSpPr>
          <p:cNvPr id="25" name="Text 23"/>
          <p:cNvSpPr/>
          <p:nvPr/>
        </p:nvSpPr>
        <p:spPr>
          <a:xfrm>
            <a:off x="7040880" y="5148072"/>
            <a:ext cx="1188720" cy="365760"/>
          </a:xfrm>
          <a:prstGeom prst="rect">
            <a:avLst/>
          </a:prstGeom>
          <a:noFill/>
          <a:ln/>
        </p:spPr>
        <p:txBody>
          <a:bodyPr wrap="square" lIns="0" tIns="0" rIns="0" bIns="0" rtlCol="0" anchor="ctr"/>
          <a:lstStyle/>
          <a:p>
            <a:pPr algn="r" indent="0" marL="0">
              <a:buNone/>
            </a:pPr>
            <a:r>
              <a:rPr lang="en-US" sz="1800" b="1" dirty="0">
                <a:solidFill>
                  <a:srgbClr val="8E8899"/>
                </a:solidFill>
                <a:latin typeface="Arial" pitchFamily="34" charset="0"/>
                <a:ea typeface="Arial" pitchFamily="34" charset="-122"/>
                <a:cs typeface="Arial" pitchFamily="34" charset="-120"/>
              </a:rPr>
              <a:t>$50K</a:t>
            </a:r>
            <a:endParaRPr lang="en-US" sz="1800" dirty="0"/>
          </a:p>
        </p:txBody>
      </p:sp>
      <p:sp>
        <p:nvSpPr>
          <p:cNvPr id="26" name="Text 24"/>
          <p:cNvSpPr/>
          <p:nvPr/>
        </p:nvSpPr>
        <p:spPr>
          <a:xfrm>
            <a:off x="8503920" y="5175504"/>
            <a:ext cx="3017520" cy="658368"/>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Four openings in one year. Something will cost more than planned.</a:t>
            </a:r>
            <a:endParaRPr lang="en-US" sz="1050" dirty="0"/>
          </a:p>
        </p:txBody>
      </p:sp>
      <p:sp>
        <p:nvSpPr>
          <p:cNvPr id="27" name="Shape 25"/>
          <p:cNvSpPr/>
          <p:nvPr/>
        </p:nvSpPr>
        <p:spPr>
          <a:xfrm>
            <a:off x="685800" y="5961888"/>
            <a:ext cx="10835640" cy="0"/>
          </a:xfrm>
          <a:prstGeom prst="line">
            <a:avLst/>
          </a:prstGeom>
          <a:noFill/>
          <a:ln w="12700">
            <a:solidFill>
              <a:srgbClr val="E6E2EA"/>
            </a:solidFill>
            <a:prstDash val="solid"/>
          </a:ln>
        </p:spPr>
      </p:sp>
      <p:sp>
        <p:nvSpPr>
          <p:cNvPr id="28" name="Text 26"/>
          <p:cNvSpPr/>
          <p:nvPr/>
        </p:nvSpPr>
        <p:spPr>
          <a:xfrm>
            <a:off x="1234440" y="6071616"/>
            <a:ext cx="2743200" cy="274320"/>
          </a:xfrm>
          <a:prstGeom prst="rect">
            <a:avLst/>
          </a:prstGeom>
          <a:noFill/>
          <a:ln/>
        </p:spPr>
        <p:txBody>
          <a:bodyPr wrap="square" lIns="0" tIns="0" rIns="0" bIns="0" rtlCol="0" anchor="ctr"/>
          <a:lstStyle/>
          <a:p>
            <a:pPr indent="0" marL="0">
              <a:buNone/>
            </a:pPr>
            <a:r>
              <a:rPr lang="en-US" sz="1350" b="1" spc="100" kern="0" dirty="0">
                <a:solidFill>
                  <a:srgbClr val="14171F"/>
                </a:solidFill>
                <a:latin typeface="Arial" pitchFamily="34" charset="0"/>
                <a:ea typeface="Arial" pitchFamily="34" charset="-122"/>
                <a:cs typeface="Arial" pitchFamily="34" charset="-120"/>
              </a:rPr>
              <a:t>TOTAL</a:t>
            </a:r>
            <a:endParaRPr lang="en-US" sz="1350" dirty="0"/>
          </a:p>
        </p:txBody>
      </p:sp>
      <p:sp>
        <p:nvSpPr>
          <p:cNvPr id="29" name="Text 27"/>
          <p:cNvSpPr/>
          <p:nvPr/>
        </p:nvSpPr>
        <p:spPr>
          <a:xfrm>
            <a:off x="6766560" y="6035040"/>
            <a:ext cx="1463040" cy="365760"/>
          </a:xfrm>
          <a:prstGeom prst="rect">
            <a:avLst/>
          </a:prstGeom>
          <a:noFill/>
          <a:ln/>
        </p:spPr>
        <p:txBody>
          <a:bodyPr wrap="square" lIns="0" tIns="0" rIns="0" bIns="0" rtlCol="0" anchor="ctr"/>
          <a:lstStyle/>
          <a:p>
            <a:pPr algn="r" indent="0" marL="0">
              <a:buNone/>
            </a:pPr>
            <a:r>
              <a:rPr lang="en-US" sz="1800" b="1" dirty="0">
                <a:solidFill>
                  <a:srgbClr val="ED1B76"/>
                </a:solidFill>
                <a:latin typeface="Arial" pitchFamily="34" charset="0"/>
                <a:ea typeface="Arial" pitchFamily="34" charset="-122"/>
                <a:cs typeface="Arial" pitchFamily="34" charset="-120"/>
              </a:rPr>
              <a:t>$1,000K</a:t>
            </a:r>
            <a:endParaRPr lang="en-US" sz="1800" dirty="0"/>
          </a:p>
        </p:txBody>
      </p:sp>
      <p:sp>
        <p:nvSpPr>
          <p:cNvPr id="30" name="Shape 28"/>
          <p:cNvSpPr/>
          <p:nvPr/>
        </p:nvSpPr>
        <p:spPr>
          <a:xfrm>
            <a:off x="11347704" y="6217920"/>
            <a:ext cx="347472" cy="347472"/>
          </a:xfrm>
          <a:prstGeom prst="ellipse">
            <a:avLst/>
          </a:prstGeom>
          <a:solidFill>
            <a:srgbClr val="ED1B76"/>
          </a:solidFill>
          <a:ln/>
        </p:spPr>
      </p:sp>
      <p:sp>
        <p:nvSpPr>
          <p:cNvPr id="31" name="Text 29"/>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30352"/>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SIXTEEN</a:t>
            </a:r>
            <a:endParaRPr lang="en-US" sz="1100" dirty="0"/>
          </a:p>
        </p:txBody>
      </p:sp>
      <p:sp>
        <p:nvSpPr>
          <p:cNvPr id="3" name="Text 1"/>
          <p:cNvSpPr/>
          <p:nvPr/>
        </p:nvSpPr>
        <p:spPr>
          <a:xfrm>
            <a:off x="685800" y="877824"/>
            <a:ext cx="731520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One metro. Every store inside an hour.</a:t>
            </a:r>
            <a:endParaRPr lang="en-US" sz="2700" dirty="0"/>
          </a:p>
        </p:txBody>
      </p:sp>
      <p:sp>
        <p:nvSpPr>
          <p:cNvPr id="4" name="Text 2"/>
          <p:cNvSpPr/>
          <p:nvPr/>
        </p:nvSpPr>
        <p:spPr>
          <a:xfrm>
            <a:off x="9692640" y="530352"/>
            <a:ext cx="1828800" cy="1097280"/>
          </a:xfrm>
          <a:prstGeom prst="rect">
            <a:avLst/>
          </a:prstGeom>
          <a:noFill/>
          <a:ln/>
        </p:spPr>
        <p:txBody>
          <a:bodyPr wrap="square" lIns="0" tIns="0" rIns="0" bIns="0" rtlCol="0" anchor="ctr"/>
          <a:lstStyle/>
          <a:p>
            <a:pPr algn="r" indent="0" marL="0">
              <a:buNone/>
            </a:pPr>
            <a:r>
              <a:rPr lang="en-US" sz="6000" b="1" dirty="0">
                <a:solidFill>
                  <a:srgbClr val="ED1B76"/>
                </a:solidFill>
                <a:latin typeface="Arial" pitchFamily="34" charset="0"/>
                <a:ea typeface="Arial" pitchFamily="34" charset="-122"/>
                <a:cs typeface="Arial" pitchFamily="34" charset="-120"/>
              </a:rPr>
              <a:t>16</a:t>
            </a:r>
            <a:endParaRPr lang="en-US" sz="6000" dirty="0"/>
          </a:p>
        </p:txBody>
      </p:sp>
      <p:sp>
        <p:nvSpPr>
          <p:cNvPr id="5" name="Text 3"/>
          <p:cNvSpPr/>
          <p:nvPr/>
        </p:nvSpPr>
        <p:spPr>
          <a:xfrm>
            <a:off x="8412480" y="1591056"/>
            <a:ext cx="3108960" cy="237744"/>
          </a:xfrm>
          <a:prstGeom prst="rect">
            <a:avLst/>
          </a:prstGeom>
          <a:noFill/>
          <a:ln/>
        </p:spPr>
        <p:txBody>
          <a:bodyPr wrap="square" lIns="0" tIns="0" rIns="0" bIns="0" rtlCol="0" anchor="ctr"/>
          <a:lstStyle/>
          <a:p>
            <a:pPr algn="r" indent="0" marL="0">
              <a:buNone/>
            </a:pPr>
            <a:r>
              <a:rPr lang="en-US" sz="900" b="1" spc="200" kern="0" dirty="0">
                <a:solidFill>
                  <a:srgbClr val="8E8899"/>
                </a:solidFill>
                <a:latin typeface="Arial" pitchFamily="34" charset="0"/>
                <a:ea typeface="Arial" pitchFamily="34" charset="-122"/>
                <a:cs typeface="Arial" pitchFamily="34" charset="-120"/>
              </a:rPr>
              <a:t>STORES BY Q3 2030</a:t>
            </a:r>
            <a:endParaRPr lang="en-US" sz="900" dirty="0"/>
          </a:p>
        </p:txBody>
      </p:sp>
      <p:sp>
        <p:nvSpPr>
          <p:cNvPr id="6" name="Shape 4"/>
          <p:cNvSpPr/>
          <p:nvPr/>
        </p:nvSpPr>
        <p:spPr>
          <a:xfrm>
            <a:off x="685800" y="2139696"/>
            <a:ext cx="3429000" cy="3749040"/>
          </a:xfrm>
          <a:prstGeom prst="rect">
            <a:avLst/>
          </a:prstGeom>
          <a:solidFill>
            <a:srgbClr val="FCF1F6"/>
          </a:solidFill>
          <a:ln/>
        </p:spPr>
      </p:sp>
      <p:sp>
        <p:nvSpPr>
          <p:cNvPr id="7" name="Text 5"/>
          <p:cNvSpPr/>
          <p:nvPr/>
        </p:nvSpPr>
        <p:spPr>
          <a:xfrm>
            <a:off x="923544" y="2322576"/>
            <a:ext cx="2926080" cy="457200"/>
          </a:xfrm>
          <a:prstGeom prst="rect">
            <a:avLst/>
          </a:prstGeom>
          <a:noFill/>
          <a:ln/>
        </p:spPr>
        <p:txBody>
          <a:bodyPr wrap="square" lIns="0" tIns="0" rIns="0" bIns="0" rtlCol="0" anchor="ctr"/>
          <a:lstStyle/>
          <a:p>
            <a:pPr indent="0" marL="0">
              <a:lnSpc>
                <a:spcPts val="1300"/>
              </a:lnSpc>
              <a:buNone/>
            </a:pPr>
            <a:r>
              <a:rPr lang="en-US" sz="1000" b="1" spc="140" kern="0" dirty="0">
                <a:solidFill>
                  <a:srgbClr val="B01055"/>
                </a:solidFill>
                <a:latin typeface="Arial" pitchFamily="34" charset="0"/>
                <a:ea typeface="Arial" pitchFamily="34" charset="-122"/>
                <a:cs typeface="Arial" pitchFamily="34" charset="-120"/>
              </a:rPr>
              <a:t>OPEN OR FUNDED BY THIS ROUND</a:t>
            </a:r>
            <a:endParaRPr lang="en-US" sz="1000" dirty="0"/>
          </a:p>
        </p:txBody>
      </p:sp>
      <p:sp>
        <p:nvSpPr>
          <p:cNvPr id="8" name="Text 6"/>
          <p:cNvSpPr/>
          <p:nvPr/>
        </p:nvSpPr>
        <p:spPr>
          <a:xfrm>
            <a:off x="923544" y="2798064"/>
            <a:ext cx="2926080" cy="457200"/>
          </a:xfrm>
          <a:prstGeom prst="rect">
            <a:avLst/>
          </a:prstGeom>
          <a:noFill/>
          <a:ln/>
        </p:spPr>
        <p:txBody>
          <a:bodyPr wrap="square" lIns="0" tIns="0" rIns="0" bIns="0" rtlCol="0" anchor="ctr"/>
          <a:lstStyle/>
          <a:p>
            <a:pPr indent="0" marL="0">
              <a:buNone/>
            </a:pPr>
            <a:r>
              <a:rPr lang="en-US" sz="2600" b="1" dirty="0">
                <a:solidFill>
                  <a:srgbClr val="ED1B76"/>
                </a:solidFill>
                <a:latin typeface="Arial" pitchFamily="34" charset="0"/>
                <a:ea typeface="Arial" pitchFamily="34" charset="-122"/>
                <a:cs typeface="Arial" pitchFamily="34" charset="-120"/>
              </a:rPr>
              <a:t>5</a:t>
            </a:r>
            <a:endParaRPr lang="en-US" sz="2600" dirty="0"/>
          </a:p>
        </p:txBody>
      </p:sp>
      <p:sp>
        <p:nvSpPr>
          <p:cNvPr id="9" name="Text 7"/>
          <p:cNvSpPr/>
          <p:nvPr/>
        </p:nvSpPr>
        <p:spPr>
          <a:xfrm>
            <a:off x="923544" y="3346704"/>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Hayden / Scottsdale</a:t>
            </a:r>
            <a:endParaRPr lang="en-US" sz="1150" dirty="0"/>
          </a:p>
        </p:txBody>
      </p:sp>
      <p:sp>
        <p:nvSpPr>
          <p:cNvPr id="10" name="Text 8"/>
          <p:cNvSpPr/>
          <p:nvPr/>
        </p:nvSpPr>
        <p:spPr>
          <a:xfrm>
            <a:off x="923544" y="3529584"/>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open Aug 2026 · unit one</a:t>
            </a:r>
            <a:endParaRPr lang="en-US" sz="950" dirty="0"/>
          </a:p>
        </p:txBody>
      </p:sp>
      <p:sp>
        <p:nvSpPr>
          <p:cNvPr id="11" name="Text 9"/>
          <p:cNvSpPr/>
          <p:nvPr/>
        </p:nvSpPr>
        <p:spPr>
          <a:xfrm>
            <a:off x="923544" y="3767328"/>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Gilmore</a:t>
            </a:r>
            <a:endParaRPr lang="en-US" sz="1150" dirty="0"/>
          </a:p>
        </p:txBody>
      </p:sp>
      <p:sp>
        <p:nvSpPr>
          <p:cNvPr id="12" name="Text 10"/>
          <p:cNvSpPr/>
          <p:nvPr/>
        </p:nvSpPr>
        <p:spPr>
          <a:xfrm>
            <a:off x="923544" y="3950208"/>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Apr 2027</a:t>
            </a:r>
            <a:endParaRPr lang="en-US" sz="950" dirty="0"/>
          </a:p>
        </p:txBody>
      </p:sp>
      <p:sp>
        <p:nvSpPr>
          <p:cNvPr id="13" name="Text 11"/>
          <p:cNvSpPr/>
          <p:nvPr/>
        </p:nvSpPr>
        <p:spPr>
          <a:xfrm>
            <a:off x="923544" y="4187952"/>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East Mesa</a:t>
            </a:r>
            <a:endParaRPr lang="en-US" sz="1150" dirty="0"/>
          </a:p>
        </p:txBody>
      </p:sp>
      <p:sp>
        <p:nvSpPr>
          <p:cNvPr id="14" name="Text 12"/>
          <p:cNvSpPr/>
          <p:nvPr/>
        </p:nvSpPr>
        <p:spPr>
          <a:xfrm>
            <a:off x="923544" y="4370832"/>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Apr 2027 · ground-up</a:t>
            </a:r>
            <a:endParaRPr lang="en-US" sz="950" dirty="0"/>
          </a:p>
        </p:txBody>
      </p:sp>
      <p:sp>
        <p:nvSpPr>
          <p:cNvPr id="15" name="Text 13"/>
          <p:cNvSpPr/>
          <p:nvPr/>
        </p:nvSpPr>
        <p:spPr>
          <a:xfrm>
            <a:off x="923544" y="4608576"/>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Gilbert</a:t>
            </a:r>
            <a:endParaRPr lang="en-US" sz="1150" dirty="0"/>
          </a:p>
        </p:txBody>
      </p:sp>
      <p:sp>
        <p:nvSpPr>
          <p:cNvPr id="16" name="Text 14"/>
          <p:cNvSpPr/>
          <p:nvPr/>
        </p:nvSpPr>
        <p:spPr>
          <a:xfrm>
            <a:off x="923544" y="4791456"/>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2027 · conversion</a:t>
            </a:r>
            <a:endParaRPr lang="en-US" sz="950" dirty="0"/>
          </a:p>
        </p:txBody>
      </p:sp>
      <p:sp>
        <p:nvSpPr>
          <p:cNvPr id="17" name="Text 15"/>
          <p:cNvSpPr/>
          <p:nvPr/>
        </p:nvSpPr>
        <p:spPr>
          <a:xfrm>
            <a:off x="923544" y="5029200"/>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Queen Creek</a:t>
            </a:r>
            <a:endParaRPr lang="en-US" sz="1150" dirty="0"/>
          </a:p>
        </p:txBody>
      </p:sp>
      <p:sp>
        <p:nvSpPr>
          <p:cNvPr id="18" name="Text 16"/>
          <p:cNvSpPr/>
          <p:nvPr/>
        </p:nvSpPr>
        <p:spPr>
          <a:xfrm>
            <a:off x="923544" y="5212080"/>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2027 · conversion</a:t>
            </a:r>
            <a:endParaRPr lang="en-US" sz="950" dirty="0"/>
          </a:p>
        </p:txBody>
      </p:sp>
      <p:sp>
        <p:nvSpPr>
          <p:cNvPr id="19" name="Shape 17"/>
          <p:cNvSpPr/>
          <p:nvPr/>
        </p:nvSpPr>
        <p:spPr>
          <a:xfrm>
            <a:off x="4389120" y="2139696"/>
            <a:ext cx="3429000" cy="3749040"/>
          </a:xfrm>
          <a:prstGeom prst="rect">
            <a:avLst/>
          </a:prstGeom>
          <a:solidFill>
            <a:srgbClr val="F6F4F8"/>
          </a:solidFill>
          <a:ln/>
        </p:spPr>
      </p:sp>
      <p:sp>
        <p:nvSpPr>
          <p:cNvPr id="20" name="Text 18"/>
          <p:cNvSpPr/>
          <p:nvPr/>
        </p:nvSpPr>
        <p:spPr>
          <a:xfrm>
            <a:off x="4626864" y="2322576"/>
            <a:ext cx="2926080" cy="457200"/>
          </a:xfrm>
          <a:prstGeom prst="rect">
            <a:avLst/>
          </a:prstGeom>
          <a:noFill/>
          <a:ln/>
        </p:spPr>
        <p:txBody>
          <a:bodyPr wrap="square" lIns="0" tIns="0" rIns="0" bIns="0" rtlCol="0" anchor="ctr"/>
          <a:lstStyle/>
          <a:p>
            <a:pPr indent="0" marL="0">
              <a:lnSpc>
                <a:spcPts val="1300"/>
              </a:lnSpc>
              <a:buNone/>
            </a:pPr>
            <a:r>
              <a:rPr lang="en-US" sz="1000" b="1" spc="140" kern="0" dirty="0">
                <a:solidFill>
                  <a:srgbClr val="8E8899"/>
                </a:solidFill>
                <a:latin typeface="Arial" pitchFamily="34" charset="0"/>
                <a:ea typeface="Arial" pitchFamily="34" charset="-122"/>
                <a:cs typeface="Arial" pitchFamily="34" charset="-120"/>
              </a:rPr>
              <a:t>THE SERIES A — EAST VALLEY AND NORTH</a:t>
            </a:r>
            <a:endParaRPr lang="en-US" sz="1000" dirty="0"/>
          </a:p>
        </p:txBody>
      </p:sp>
      <p:sp>
        <p:nvSpPr>
          <p:cNvPr id="21" name="Text 19"/>
          <p:cNvSpPr/>
          <p:nvPr/>
        </p:nvSpPr>
        <p:spPr>
          <a:xfrm>
            <a:off x="4626864" y="2798064"/>
            <a:ext cx="2926080" cy="457200"/>
          </a:xfrm>
          <a:prstGeom prst="rect">
            <a:avLst/>
          </a:prstGeom>
          <a:noFill/>
          <a:ln/>
        </p:spPr>
        <p:txBody>
          <a:bodyPr wrap="square" lIns="0" tIns="0" rIns="0" bIns="0" rtlCol="0" anchor="ctr"/>
          <a:lstStyle/>
          <a:p>
            <a:pPr indent="0" marL="0">
              <a:buNone/>
            </a:pPr>
            <a:r>
              <a:rPr lang="en-US" sz="2600" b="1" dirty="0">
                <a:solidFill>
                  <a:srgbClr val="14171F"/>
                </a:solidFill>
                <a:latin typeface="Arial" pitchFamily="34" charset="0"/>
                <a:ea typeface="Arial" pitchFamily="34" charset="-122"/>
                <a:cs typeface="Arial" pitchFamily="34" charset="-120"/>
              </a:rPr>
              <a:t>5</a:t>
            </a:r>
            <a:endParaRPr lang="en-US" sz="2600" dirty="0"/>
          </a:p>
        </p:txBody>
      </p:sp>
      <p:sp>
        <p:nvSpPr>
          <p:cNvPr id="22" name="Text 20"/>
          <p:cNvSpPr/>
          <p:nvPr/>
        </p:nvSpPr>
        <p:spPr>
          <a:xfrm>
            <a:off x="4626864" y="3346704"/>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Chandler</a:t>
            </a:r>
            <a:endParaRPr lang="en-US" sz="1150" dirty="0"/>
          </a:p>
        </p:txBody>
      </p:sp>
      <p:sp>
        <p:nvSpPr>
          <p:cNvPr id="23" name="Text 21"/>
          <p:cNvSpPr/>
          <p:nvPr/>
        </p:nvSpPr>
        <p:spPr>
          <a:xfrm>
            <a:off x="4626864" y="3529584"/>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2028</a:t>
            </a:r>
            <a:endParaRPr lang="en-US" sz="950" dirty="0"/>
          </a:p>
        </p:txBody>
      </p:sp>
      <p:sp>
        <p:nvSpPr>
          <p:cNvPr id="24" name="Text 22"/>
          <p:cNvSpPr/>
          <p:nvPr/>
        </p:nvSpPr>
        <p:spPr>
          <a:xfrm>
            <a:off x="4626864" y="3767328"/>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Tempe</a:t>
            </a:r>
            <a:endParaRPr lang="en-US" sz="1150" dirty="0"/>
          </a:p>
        </p:txBody>
      </p:sp>
      <p:sp>
        <p:nvSpPr>
          <p:cNvPr id="25" name="Text 23"/>
          <p:cNvSpPr/>
          <p:nvPr/>
        </p:nvSpPr>
        <p:spPr>
          <a:xfrm>
            <a:off x="4626864" y="3950208"/>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2028</a:t>
            </a:r>
            <a:endParaRPr lang="en-US" sz="950" dirty="0"/>
          </a:p>
        </p:txBody>
      </p:sp>
      <p:sp>
        <p:nvSpPr>
          <p:cNvPr id="26" name="Text 24"/>
          <p:cNvSpPr/>
          <p:nvPr/>
        </p:nvSpPr>
        <p:spPr>
          <a:xfrm>
            <a:off x="4626864" y="4187952"/>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Scottsdale North</a:t>
            </a:r>
            <a:endParaRPr lang="en-US" sz="1150" dirty="0"/>
          </a:p>
        </p:txBody>
      </p:sp>
      <p:sp>
        <p:nvSpPr>
          <p:cNvPr id="27" name="Text 25"/>
          <p:cNvSpPr/>
          <p:nvPr/>
        </p:nvSpPr>
        <p:spPr>
          <a:xfrm>
            <a:off x="4626864" y="4370832"/>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2028</a:t>
            </a:r>
            <a:endParaRPr lang="en-US" sz="950" dirty="0"/>
          </a:p>
        </p:txBody>
      </p:sp>
      <p:sp>
        <p:nvSpPr>
          <p:cNvPr id="28" name="Text 26"/>
          <p:cNvSpPr/>
          <p:nvPr/>
        </p:nvSpPr>
        <p:spPr>
          <a:xfrm>
            <a:off x="4626864" y="4608576"/>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Peoria</a:t>
            </a:r>
            <a:endParaRPr lang="en-US" sz="1150" dirty="0"/>
          </a:p>
        </p:txBody>
      </p:sp>
      <p:sp>
        <p:nvSpPr>
          <p:cNvPr id="29" name="Text 27"/>
          <p:cNvSpPr/>
          <p:nvPr/>
        </p:nvSpPr>
        <p:spPr>
          <a:xfrm>
            <a:off x="4626864" y="4791456"/>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2029</a:t>
            </a:r>
            <a:endParaRPr lang="en-US" sz="950" dirty="0"/>
          </a:p>
        </p:txBody>
      </p:sp>
      <p:sp>
        <p:nvSpPr>
          <p:cNvPr id="30" name="Text 28"/>
          <p:cNvSpPr/>
          <p:nvPr/>
        </p:nvSpPr>
        <p:spPr>
          <a:xfrm>
            <a:off x="4626864" y="5029200"/>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Glendale</a:t>
            </a:r>
            <a:endParaRPr lang="en-US" sz="1150" dirty="0"/>
          </a:p>
        </p:txBody>
      </p:sp>
      <p:sp>
        <p:nvSpPr>
          <p:cNvPr id="31" name="Text 29"/>
          <p:cNvSpPr/>
          <p:nvPr/>
        </p:nvSpPr>
        <p:spPr>
          <a:xfrm>
            <a:off x="4626864" y="5212080"/>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2029</a:t>
            </a:r>
            <a:endParaRPr lang="en-US" sz="950" dirty="0"/>
          </a:p>
        </p:txBody>
      </p:sp>
      <p:sp>
        <p:nvSpPr>
          <p:cNvPr id="32" name="Shape 30"/>
          <p:cNvSpPr/>
          <p:nvPr/>
        </p:nvSpPr>
        <p:spPr>
          <a:xfrm>
            <a:off x="8092440" y="2139696"/>
            <a:ext cx="3429000" cy="3749040"/>
          </a:xfrm>
          <a:prstGeom prst="rect">
            <a:avLst/>
          </a:prstGeom>
          <a:solidFill>
            <a:srgbClr val="F6F4F8"/>
          </a:solidFill>
          <a:ln/>
        </p:spPr>
      </p:sp>
      <p:sp>
        <p:nvSpPr>
          <p:cNvPr id="33" name="Text 31"/>
          <p:cNvSpPr/>
          <p:nvPr/>
        </p:nvSpPr>
        <p:spPr>
          <a:xfrm>
            <a:off x="8330184" y="2322576"/>
            <a:ext cx="2926080" cy="457200"/>
          </a:xfrm>
          <a:prstGeom prst="rect">
            <a:avLst/>
          </a:prstGeom>
          <a:noFill/>
          <a:ln/>
        </p:spPr>
        <p:txBody>
          <a:bodyPr wrap="square" lIns="0" tIns="0" rIns="0" bIns="0" rtlCol="0" anchor="ctr"/>
          <a:lstStyle/>
          <a:p>
            <a:pPr indent="0" marL="0">
              <a:lnSpc>
                <a:spcPts val="1300"/>
              </a:lnSpc>
              <a:buNone/>
            </a:pPr>
            <a:r>
              <a:rPr lang="en-US" sz="1000" b="1" spc="140" kern="0" dirty="0">
                <a:solidFill>
                  <a:srgbClr val="8E8899"/>
                </a:solidFill>
                <a:latin typeface="Arial" pitchFamily="34" charset="0"/>
                <a:ea typeface="Arial" pitchFamily="34" charset="-122"/>
                <a:cs typeface="Arial" pitchFamily="34" charset="-120"/>
              </a:rPr>
              <a:t>THE SERIES A — WEST AND CENTRAL</a:t>
            </a:r>
            <a:endParaRPr lang="en-US" sz="1000" dirty="0"/>
          </a:p>
        </p:txBody>
      </p:sp>
      <p:sp>
        <p:nvSpPr>
          <p:cNvPr id="34" name="Text 32"/>
          <p:cNvSpPr/>
          <p:nvPr/>
        </p:nvSpPr>
        <p:spPr>
          <a:xfrm>
            <a:off x="8330184" y="2798064"/>
            <a:ext cx="2926080" cy="457200"/>
          </a:xfrm>
          <a:prstGeom prst="rect">
            <a:avLst/>
          </a:prstGeom>
          <a:noFill/>
          <a:ln/>
        </p:spPr>
        <p:txBody>
          <a:bodyPr wrap="square" lIns="0" tIns="0" rIns="0" bIns="0" rtlCol="0" anchor="ctr"/>
          <a:lstStyle/>
          <a:p>
            <a:pPr indent="0" marL="0">
              <a:buNone/>
            </a:pPr>
            <a:r>
              <a:rPr lang="en-US" sz="2600" b="1" dirty="0">
                <a:solidFill>
                  <a:srgbClr val="14171F"/>
                </a:solidFill>
                <a:latin typeface="Arial" pitchFamily="34" charset="0"/>
                <a:ea typeface="Arial" pitchFamily="34" charset="-122"/>
                <a:cs typeface="Arial" pitchFamily="34" charset="-120"/>
              </a:rPr>
              <a:t>6</a:t>
            </a:r>
            <a:endParaRPr lang="en-US" sz="2600" dirty="0"/>
          </a:p>
        </p:txBody>
      </p:sp>
      <p:sp>
        <p:nvSpPr>
          <p:cNvPr id="35" name="Text 33"/>
          <p:cNvSpPr/>
          <p:nvPr/>
        </p:nvSpPr>
        <p:spPr>
          <a:xfrm>
            <a:off x="8330184" y="3346704"/>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Phoenix Midtown</a:t>
            </a:r>
            <a:endParaRPr lang="en-US" sz="1150" dirty="0"/>
          </a:p>
        </p:txBody>
      </p:sp>
      <p:sp>
        <p:nvSpPr>
          <p:cNvPr id="36" name="Text 34"/>
          <p:cNvSpPr/>
          <p:nvPr/>
        </p:nvSpPr>
        <p:spPr>
          <a:xfrm>
            <a:off x="8330184" y="3529584"/>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2029</a:t>
            </a:r>
            <a:endParaRPr lang="en-US" sz="950" dirty="0"/>
          </a:p>
        </p:txBody>
      </p:sp>
      <p:sp>
        <p:nvSpPr>
          <p:cNvPr id="37" name="Text 35"/>
          <p:cNvSpPr/>
          <p:nvPr/>
        </p:nvSpPr>
        <p:spPr>
          <a:xfrm>
            <a:off x="8330184" y="3767328"/>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Arcadia</a:t>
            </a:r>
            <a:endParaRPr lang="en-US" sz="1150" dirty="0"/>
          </a:p>
        </p:txBody>
      </p:sp>
      <p:sp>
        <p:nvSpPr>
          <p:cNvPr id="38" name="Text 36"/>
          <p:cNvSpPr/>
          <p:nvPr/>
        </p:nvSpPr>
        <p:spPr>
          <a:xfrm>
            <a:off x="8330184" y="3950208"/>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2029</a:t>
            </a:r>
            <a:endParaRPr lang="en-US" sz="950" dirty="0"/>
          </a:p>
        </p:txBody>
      </p:sp>
      <p:sp>
        <p:nvSpPr>
          <p:cNvPr id="39" name="Text 37"/>
          <p:cNvSpPr/>
          <p:nvPr/>
        </p:nvSpPr>
        <p:spPr>
          <a:xfrm>
            <a:off x="8330184" y="4187952"/>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Goodyear</a:t>
            </a:r>
            <a:endParaRPr lang="en-US" sz="1150" dirty="0"/>
          </a:p>
        </p:txBody>
      </p:sp>
      <p:sp>
        <p:nvSpPr>
          <p:cNvPr id="40" name="Text 38"/>
          <p:cNvSpPr/>
          <p:nvPr/>
        </p:nvSpPr>
        <p:spPr>
          <a:xfrm>
            <a:off x="8330184" y="4370832"/>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2030</a:t>
            </a:r>
            <a:endParaRPr lang="en-US" sz="950" dirty="0"/>
          </a:p>
        </p:txBody>
      </p:sp>
      <p:sp>
        <p:nvSpPr>
          <p:cNvPr id="41" name="Text 39"/>
          <p:cNvSpPr/>
          <p:nvPr/>
        </p:nvSpPr>
        <p:spPr>
          <a:xfrm>
            <a:off x="8330184" y="4608576"/>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Buckeye</a:t>
            </a:r>
            <a:endParaRPr lang="en-US" sz="1150" dirty="0"/>
          </a:p>
        </p:txBody>
      </p:sp>
      <p:sp>
        <p:nvSpPr>
          <p:cNvPr id="42" name="Text 40"/>
          <p:cNvSpPr/>
          <p:nvPr/>
        </p:nvSpPr>
        <p:spPr>
          <a:xfrm>
            <a:off x="8330184" y="4791456"/>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2030</a:t>
            </a:r>
            <a:endParaRPr lang="en-US" sz="950" dirty="0"/>
          </a:p>
        </p:txBody>
      </p:sp>
      <p:sp>
        <p:nvSpPr>
          <p:cNvPr id="43" name="Text 41"/>
          <p:cNvSpPr/>
          <p:nvPr/>
        </p:nvSpPr>
        <p:spPr>
          <a:xfrm>
            <a:off x="8330184" y="5029200"/>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Surprise</a:t>
            </a:r>
            <a:endParaRPr lang="en-US" sz="1150" dirty="0"/>
          </a:p>
        </p:txBody>
      </p:sp>
      <p:sp>
        <p:nvSpPr>
          <p:cNvPr id="44" name="Text 42"/>
          <p:cNvSpPr/>
          <p:nvPr/>
        </p:nvSpPr>
        <p:spPr>
          <a:xfrm>
            <a:off x="8330184" y="5212080"/>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2030</a:t>
            </a:r>
            <a:endParaRPr lang="en-US" sz="950" dirty="0"/>
          </a:p>
        </p:txBody>
      </p:sp>
      <p:sp>
        <p:nvSpPr>
          <p:cNvPr id="45" name="Text 43"/>
          <p:cNvSpPr/>
          <p:nvPr/>
        </p:nvSpPr>
        <p:spPr>
          <a:xfrm>
            <a:off x="8330184" y="5449824"/>
            <a:ext cx="2926080" cy="219456"/>
          </a:xfrm>
          <a:prstGeom prst="rect">
            <a:avLst/>
          </a:prstGeom>
          <a:noFill/>
          <a:ln/>
        </p:spPr>
        <p:txBody>
          <a:bodyPr wrap="square" lIns="0" tIns="0" rIns="0" bIns="0" rtlCol="0" anchor="ctr"/>
          <a:lstStyle/>
          <a:p>
            <a:pPr indent="0" marL="0">
              <a:buNone/>
            </a:pPr>
            <a:r>
              <a:rPr lang="en-US" sz="1150" b="1" dirty="0">
                <a:solidFill>
                  <a:srgbClr val="14171F"/>
                </a:solidFill>
                <a:latin typeface="Arial" pitchFamily="34" charset="0"/>
                <a:ea typeface="Arial" pitchFamily="34" charset="-122"/>
                <a:cs typeface="Arial" pitchFamily="34" charset="-120"/>
              </a:rPr>
              <a:t>Ahwatukee</a:t>
            </a:r>
            <a:endParaRPr lang="en-US" sz="1150" dirty="0"/>
          </a:p>
        </p:txBody>
      </p:sp>
      <p:sp>
        <p:nvSpPr>
          <p:cNvPr id="46" name="Text 44"/>
          <p:cNvSpPr/>
          <p:nvPr/>
        </p:nvSpPr>
        <p:spPr>
          <a:xfrm>
            <a:off x="8330184" y="5632704"/>
            <a:ext cx="2926080" cy="219456"/>
          </a:xfrm>
          <a:prstGeom prst="rect">
            <a:avLst/>
          </a:prstGeom>
          <a:noFill/>
          <a:ln/>
        </p:spPr>
        <p:txBody>
          <a:bodyPr wrap="square" lIns="0" tIns="0" rIns="0" bIns="0" rtlCol="0" anchor="ctr"/>
          <a:lstStyle/>
          <a:p>
            <a:pPr indent="0" marL="0">
              <a:buNone/>
            </a:pPr>
            <a:r>
              <a:rPr lang="en-US" sz="950" dirty="0">
                <a:solidFill>
                  <a:srgbClr val="8E8899"/>
                </a:solidFill>
                <a:latin typeface="Arial" pitchFamily="34" charset="0"/>
                <a:ea typeface="Arial" pitchFamily="34" charset="-122"/>
                <a:cs typeface="Arial" pitchFamily="34" charset="-120"/>
              </a:rPr>
              <a:t>2030</a:t>
            </a:r>
            <a:endParaRPr lang="en-US" sz="950" dirty="0"/>
          </a:p>
        </p:txBody>
      </p:sp>
      <p:sp>
        <p:nvSpPr>
          <p:cNvPr id="47" name="Text 45"/>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8E8899"/>
                </a:solidFill>
                <a:latin typeface="Arial" pitchFamily="34" charset="0"/>
                <a:ea typeface="Arial" pitchFamily="34" charset="-122"/>
                <a:cs typeface="Arial" pitchFamily="34" charset="-120"/>
              </a:rPr>
              <a:t>The original Mesa shop, where the concept was built, closed in July 2026. Hayden is store one. Sites beyond Gilbert and Queen Creek are the plan, not commitments.</a:t>
            </a:r>
            <a:endParaRPr lang="en-US" sz="1000" dirty="0"/>
          </a:p>
        </p:txBody>
      </p:sp>
      <p:sp>
        <p:nvSpPr>
          <p:cNvPr id="48" name="Shape 46"/>
          <p:cNvSpPr/>
          <p:nvPr/>
        </p:nvSpPr>
        <p:spPr>
          <a:xfrm>
            <a:off x="11347704" y="6217920"/>
            <a:ext cx="347472" cy="347472"/>
          </a:xfrm>
          <a:prstGeom prst="ellipse">
            <a:avLst/>
          </a:prstGeom>
          <a:solidFill>
            <a:srgbClr val="ED1B76"/>
          </a:solidFill>
          <a:ln/>
        </p:spPr>
      </p:sp>
      <p:sp>
        <p:nvSpPr>
          <p:cNvPr id="49" name="Text 47"/>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NEXT ROUND, NAMED NOW</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Five stores make the Series A raisable.</a:t>
            </a:r>
            <a:endParaRPr lang="en-US" sz="2700" dirty="0"/>
          </a:p>
        </p:txBody>
      </p:sp>
      <p:sp>
        <p:nvSpPr>
          <p:cNvPr id="4" name="Text 2"/>
          <p:cNvSpPr/>
          <p:nvPr/>
        </p:nvSpPr>
        <p:spPr>
          <a:xfrm>
            <a:off x="685800" y="1609344"/>
            <a:ext cx="10607040" cy="548640"/>
          </a:xfrm>
          <a:prstGeom prst="rect">
            <a:avLst/>
          </a:prstGeom>
          <a:noFill/>
          <a:ln/>
        </p:spPr>
        <p:txBody>
          <a:bodyPr wrap="square" lIns="0" tIns="0" rIns="0" bIns="0" rtlCol="0" anchor="ctr"/>
          <a:lstStyle/>
          <a:p>
            <a:pPr indent="0" marL="0">
              <a:lnSpc>
                <a:spcPts val="1800"/>
              </a:lnSpc>
              <a:buNone/>
            </a:pPr>
            <a:r>
              <a:rPr lang="en-US" sz="1300" dirty="0">
                <a:solidFill>
                  <a:srgbClr val="4B4753"/>
                </a:solidFill>
                <a:latin typeface="Arial" pitchFamily="34" charset="0"/>
                <a:ea typeface="Arial" pitchFamily="34" charset="-122"/>
                <a:cs typeface="Arial" pitchFamily="34" charset="-120"/>
              </a:rPr>
              <a:t>A growth investor's second question is always what comes after them. Here it is in advance — and unlike most plans, this one only has one more round in it.</a:t>
            </a:r>
            <a:endParaRPr lang="en-US" sz="1300" dirty="0"/>
          </a:p>
        </p:txBody>
      </p:sp>
      <p:sp>
        <p:nvSpPr>
          <p:cNvPr id="5" name="Shape 3"/>
          <p:cNvSpPr/>
          <p:nvPr/>
        </p:nvSpPr>
        <p:spPr>
          <a:xfrm>
            <a:off x="685800" y="2560320"/>
            <a:ext cx="137160" cy="137160"/>
          </a:xfrm>
          <a:prstGeom prst="ellipse">
            <a:avLst/>
          </a:prstGeom>
          <a:solidFill>
            <a:srgbClr val="ED1B76"/>
          </a:solidFill>
          <a:ln/>
        </p:spPr>
      </p:sp>
      <p:sp>
        <p:nvSpPr>
          <p:cNvPr id="6" name="Text 4"/>
          <p:cNvSpPr/>
          <p:nvPr/>
        </p:nvSpPr>
        <p:spPr>
          <a:xfrm>
            <a:off x="960120" y="2487168"/>
            <a:ext cx="2194560" cy="274320"/>
          </a:xfrm>
          <a:prstGeom prst="rect">
            <a:avLst/>
          </a:prstGeom>
          <a:noFill/>
          <a:ln/>
        </p:spPr>
        <p:txBody>
          <a:bodyPr wrap="square" lIns="0" tIns="0" rIns="0" bIns="0" rtlCol="0" anchor="ctr"/>
          <a:lstStyle/>
          <a:p>
            <a:pPr indent="0" marL="0">
              <a:buNone/>
            </a:pPr>
            <a:r>
              <a:rPr lang="en-US" sz="1150" b="1" spc="200" kern="0" dirty="0">
                <a:solidFill>
                  <a:srgbClr val="8E8899"/>
                </a:solidFill>
                <a:latin typeface="Arial" pitchFamily="34" charset="0"/>
                <a:ea typeface="Arial" pitchFamily="34" charset="-122"/>
                <a:cs typeface="Arial" pitchFamily="34" charset="-120"/>
              </a:rPr>
              <a:t>WHEN</a:t>
            </a:r>
            <a:endParaRPr lang="en-US" sz="1150" dirty="0"/>
          </a:p>
        </p:txBody>
      </p:sp>
      <p:sp>
        <p:nvSpPr>
          <p:cNvPr id="7" name="Text 5"/>
          <p:cNvSpPr/>
          <p:nvPr/>
        </p:nvSpPr>
        <p:spPr>
          <a:xfrm>
            <a:off x="3200400" y="2432304"/>
            <a:ext cx="2743200" cy="365760"/>
          </a:xfrm>
          <a:prstGeom prst="rect">
            <a:avLst/>
          </a:prstGeom>
          <a:noFill/>
          <a:ln/>
        </p:spPr>
        <p:txBody>
          <a:bodyPr wrap="square" lIns="0" tIns="0" rIns="0" bIns="0" rtlCol="0" anchor="ctr"/>
          <a:lstStyle/>
          <a:p>
            <a:pPr indent="0" marL="0">
              <a:buNone/>
            </a:pPr>
            <a:r>
              <a:rPr lang="en-US" sz="1800" b="1" dirty="0">
                <a:solidFill>
                  <a:srgbClr val="ED1B76"/>
                </a:solidFill>
                <a:latin typeface="Arial" pitchFamily="34" charset="0"/>
                <a:ea typeface="Arial" pitchFamily="34" charset="-122"/>
                <a:cs typeface="Arial" pitchFamily="34" charset="-120"/>
              </a:rPr>
              <a:t>2028</a:t>
            </a:r>
            <a:endParaRPr lang="en-US" sz="1800" dirty="0"/>
          </a:p>
        </p:txBody>
      </p:sp>
      <p:sp>
        <p:nvSpPr>
          <p:cNvPr id="8" name="Text 6"/>
          <p:cNvSpPr/>
          <p:nvPr/>
        </p:nvSpPr>
        <p:spPr>
          <a:xfrm>
            <a:off x="6126480" y="2468880"/>
            <a:ext cx="5394960" cy="64008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On five open stores with a full year of instrumented economics behind them.</a:t>
            </a:r>
            <a:endParaRPr lang="en-US" sz="1200" dirty="0"/>
          </a:p>
        </p:txBody>
      </p:sp>
      <p:sp>
        <p:nvSpPr>
          <p:cNvPr id="9" name="Shape 7"/>
          <p:cNvSpPr/>
          <p:nvPr/>
        </p:nvSpPr>
        <p:spPr>
          <a:xfrm>
            <a:off x="685800" y="3529584"/>
            <a:ext cx="137160" cy="137160"/>
          </a:xfrm>
          <a:prstGeom prst="ellipse">
            <a:avLst/>
          </a:prstGeom>
          <a:solidFill>
            <a:srgbClr val="ED1B76"/>
          </a:solidFill>
          <a:ln/>
        </p:spPr>
      </p:sp>
      <p:sp>
        <p:nvSpPr>
          <p:cNvPr id="10" name="Text 8"/>
          <p:cNvSpPr/>
          <p:nvPr/>
        </p:nvSpPr>
        <p:spPr>
          <a:xfrm>
            <a:off x="960120" y="3456432"/>
            <a:ext cx="2194560" cy="274320"/>
          </a:xfrm>
          <a:prstGeom prst="rect">
            <a:avLst/>
          </a:prstGeom>
          <a:noFill/>
          <a:ln/>
        </p:spPr>
        <p:txBody>
          <a:bodyPr wrap="square" lIns="0" tIns="0" rIns="0" bIns="0" rtlCol="0" anchor="ctr"/>
          <a:lstStyle/>
          <a:p>
            <a:pPr indent="0" marL="0">
              <a:buNone/>
            </a:pPr>
            <a:r>
              <a:rPr lang="en-US" sz="1150" b="1" spc="200" kern="0" dirty="0">
                <a:solidFill>
                  <a:srgbClr val="8E8899"/>
                </a:solidFill>
                <a:latin typeface="Arial" pitchFamily="34" charset="0"/>
                <a:ea typeface="Arial" pitchFamily="34" charset="-122"/>
                <a:cs typeface="Arial" pitchFamily="34" charset="-120"/>
              </a:rPr>
              <a:t>HOW MUCH</a:t>
            </a:r>
            <a:endParaRPr lang="en-US" sz="1150" dirty="0"/>
          </a:p>
        </p:txBody>
      </p:sp>
      <p:sp>
        <p:nvSpPr>
          <p:cNvPr id="11" name="Text 9"/>
          <p:cNvSpPr/>
          <p:nvPr/>
        </p:nvSpPr>
        <p:spPr>
          <a:xfrm>
            <a:off x="3200400" y="3401568"/>
            <a:ext cx="2743200" cy="365760"/>
          </a:xfrm>
          <a:prstGeom prst="rect">
            <a:avLst/>
          </a:prstGeom>
          <a:noFill/>
          <a:ln/>
        </p:spPr>
        <p:txBody>
          <a:bodyPr wrap="square" lIns="0" tIns="0" rIns="0" bIns="0" rtlCol="0" anchor="ctr"/>
          <a:lstStyle/>
          <a:p>
            <a:pPr indent="0" marL="0">
              <a:buNone/>
            </a:pPr>
            <a:r>
              <a:rPr lang="en-US" sz="1800" b="1" dirty="0">
                <a:solidFill>
                  <a:srgbClr val="ED1B76"/>
                </a:solidFill>
                <a:latin typeface="Arial" pitchFamily="34" charset="0"/>
                <a:ea typeface="Arial" pitchFamily="34" charset="-122"/>
                <a:cs typeface="Arial" pitchFamily="34" charset="-120"/>
              </a:rPr>
              <a:t>$7 million</a:t>
            </a:r>
            <a:endParaRPr lang="en-US" sz="1800" dirty="0"/>
          </a:p>
        </p:txBody>
      </p:sp>
      <p:sp>
        <p:nvSpPr>
          <p:cNvPr id="12" name="Text 10"/>
          <p:cNvSpPr/>
          <p:nvPr/>
        </p:nvSpPr>
        <p:spPr>
          <a:xfrm>
            <a:off x="6126480" y="3438144"/>
            <a:ext cx="5394960" cy="64008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Eleven more stores — eight conversions and three ground-ups.</a:t>
            </a:r>
            <a:endParaRPr lang="en-US" sz="1200" dirty="0"/>
          </a:p>
        </p:txBody>
      </p:sp>
      <p:sp>
        <p:nvSpPr>
          <p:cNvPr id="13" name="Shape 11"/>
          <p:cNvSpPr/>
          <p:nvPr/>
        </p:nvSpPr>
        <p:spPr>
          <a:xfrm>
            <a:off x="685800" y="4498848"/>
            <a:ext cx="137160" cy="137160"/>
          </a:xfrm>
          <a:prstGeom prst="ellipse">
            <a:avLst/>
          </a:prstGeom>
          <a:solidFill>
            <a:srgbClr val="ED1B76"/>
          </a:solidFill>
          <a:ln/>
        </p:spPr>
      </p:sp>
      <p:sp>
        <p:nvSpPr>
          <p:cNvPr id="14" name="Text 12"/>
          <p:cNvSpPr/>
          <p:nvPr/>
        </p:nvSpPr>
        <p:spPr>
          <a:xfrm>
            <a:off x="960120" y="4425696"/>
            <a:ext cx="2194560" cy="274320"/>
          </a:xfrm>
          <a:prstGeom prst="rect">
            <a:avLst/>
          </a:prstGeom>
          <a:noFill/>
          <a:ln/>
        </p:spPr>
        <p:txBody>
          <a:bodyPr wrap="square" lIns="0" tIns="0" rIns="0" bIns="0" rtlCol="0" anchor="ctr"/>
          <a:lstStyle/>
          <a:p>
            <a:pPr indent="0" marL="0">
              <a:buNone/>
            </a:pPr>
            <a:r>
              <a:rPr lang="en-US" sz="1150" b="1" spc="200" kern="0" dirty="0">
                <a:solidFill>
                  <a:srgbClr val="8E8899"/>
                </a:solidFill>
                <a:latin typeface="Arial" pitchFamily="34" charset="0"/>
                <a:ea typeface="Arial" pitchFamily="34" charset="-122"/>
                <a:cs typeface="Arial" pitchFamily="34" charset="-120"/>
              </a:rPr>
              <a:t>WHAT IT COSTS YOU</a:t>
            </a:r>
            <a:endParaRPr lang="en-US" sz="1150" dirty="0"/>
          </a:p>
        </p:txBody>
      </p:sp>
      <p:sp>
        <p:nvSpPr>
          <p:cNvPr id="15" name="Text 13"/>
          <p:cNvSpPr/>
          <p:nvPr/>
        </p:nvSpPr>
        <p:spPr>
          <a:xfrm>
            <a:off x="3200400" y="4370832"/>
            <a:ext cx="2743200" cy="365760"/>
          </a:xfrm>
          <a:prstGeom prst="rect">
            <a:avLst/>
          </a:prstGeom>
          <a:noFill/>
          <a:ln/>
        </p:spPr>
        <p:txBody>
          <a:bodyPr wrap="square" lIns="0" tIns="0" rIns="0" bIns="0" rtlCol="0" anchor="ctr"/>
          <a:lstStyle/>
          <a:p>
            <a:pPr indent="0" marL="0">
              <a:buNone/>
            </a:pPr>
            <a:r>
              <a:rPr lang="en-US" sz="1800" b="1" dirty="0">
                <a:solidFill>
                  <a:srgbClr val="ED1B76"/>
                </a:solidFill>
                <a:latin typeface="Arial" pitchFamily="34" charset="0"/>
                <a:ea typeface="Arial" pitchFamily="34" charset="-122"/>
                <a:cs typeface="Arial" pitchFamily="34" charset="-120"/>
              </a:rPr>
              <a:t>20% dilution</a:t>
            </a:r>
            <a:endParaRPr lang="en-US" sz="1800" dirty="0"/>
          </a:p>
        </p:txBody>
      </p:sp>
      <p:sp>
        <p:nvSpPr>
          <p:cNvPr id="16" name="Text 14"/>
          <p:cNvSpPr/>
          <p:nvPr/>
        </p:nvSpPr>
        <p:spPr>
          <a:xfrm>
            <a:off x="6126480" y="4407408"/>
            <a:ext cx="5394960" cy="64008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Your 10% becomes 8%. That is the only dilution in this plan.</a:t>
            </a:r>
            <a:endParaRPr lang="en-US" sz="1200" dirty="0"/>
          </a:p>
        </p:txBody>
      </p:sp>
      <p:sp>
        <p:nvSpPr>
          <p:cNvPr id="17" name="Shape 15"/>
          <p:cNvSpPr/>
          <p:nvPr/>
        </p:nvSpPr>
        <p:spPr>
          <a:xfrm>
            <a:off x="685800" y="5468112"/>
            <a:ext cx="137160" cy="137160"/>
          </a:xfrm>
          <a:prstGeom prst="ellipse">
            <a:avLst/>
          </a:prstGeom>
          <a:solidFill>
            <a:srgbClr val="ED1B76"/>
          </a:solidFill>
          <a:ln/>
        </p:spPr>
      </p:sp>
      <p:sp>
        <p:nvSpPr>
          <p:cNvPr id="18" name="Text 16"/>
          <p:cNvSpPr/>
          <p:nvPr/>
        </p:nvSpPr>
        <p:spPr>
          <a:xfrm>
            <a:off x="960120" y="5394960"/>
            <a:ext cx="2194560" cy="274320"/>
          </a:xfrm>
          <a:prstGeom prst="rect">
            <a:avLst/>
          </a:prstGeom>
          <a:noFill/>
          <a:ln/>
        </p:spPr>
        <p:txBody>
          <a:bodyPr wrap="square" lIns="0" tIns="0" rIns="0" bIns="0" rtlCol="0" anchor="ctr"/>
          <a:lstStyle/>
          <a:p>
            <a:pPr indent="0" marL="0">
              <a:buNone/>
            </a:pPr>
            <a:r>
              <a:rPr lang="en-US" sz="1150" b="1" spc="200" kern="0" dirty="0">
                <a:solidFill>
                  <a:srgbClr val="8E8899"/>
                </a:solidFill>
                <a:latin typeface="Arial" pitchFamily="34" charset="0"/>
                <a:ea typeface="Arial" pitchFamily="34" charset="-122"/>
                <a:cs typeface="Arial" pitchFamily="34" charset="-120"/>
              </a:rPr>
              <a:t>WHAT IT BUYS</a:t>
            </a:r>
            <a:endParaRPr lang="en-US" sz="1150" dirty="0"/>
          </a:p>
        </p:txBody>
      </p:sp>
      <p:sp>
        <p:nvSpPr>
          <p:cNvPr id="19" name="Text 17"/>
          <p:cNvSpPr/>
          <p:nvPr/>
        </p:nvSpPr>
        <p:spPr>
          <a:xfrm>
            <a:off x="3200400" y="5340096"/>
            <a:ext cx="2743200" cy="365760"/>
          </a:xfrm>
          <a:prstGeom prst="rect">
            <a:avLst/>
          </a:prstGeom>
          <a:noFill/>
          <a:ln/>
        </p:spPr>
        <p:txBody>
          <a:bodyPr wrap="square" lIns="0" tIns="0" rIns="0" bIns="0" rtlCol="0" anchor="ctr"/>
          <a:lstStyle/>
          <a:p>
            <a:pPr indent="0" marL="0">
              <a:buNone/>
            </a:pPr>
            <a:r>
              <a:rPr lang="en-US" sz="1800" b="1" dirty="0">
                <a:solidFill>
                  <a:srgbClr val="ED1B76"/>
                </a:solidFill>
                <a:latin typeface="Arial" pitchFamily="34" charset="0"/>
                <a:ea typeface="Arial" pitchFamily="34" charset="-122"/>
                <a:cs typeface="Arial" pitchFamily="34" charset="-120"/>
              </a:rPr>
              <a:t>5 → 16 stores</a:t>
            </a:r>
            <a:endParaRPr lang="en-US" sz="1800" dirty="0"/>
          </a:p>
        </p:txBody>
      </p:sp>
      <p:sp>
        <p:nvSpPr>
          <p:cNvPr id="20" name="Text 18"/>
          <p:cNvSpPr/>
          <p:nvPr/>
        </p:nvSpPr>
        <p:spPr>
          <a:xfrm>
            <a:off x="6126480" y="5376672"/>
            <a:ext cx="5394960" cy="640080"/>
          </a:xfrm>
          <a:prstGeom prst="rect">
            <a:avLst/>
          </a:prstGeom>
          <a:noFill/>
          <a:ln/>
        </p:spPr>
        <p:txBody>
          <a:bodyPr wrap="square" lIns="0" tIns="0" rIns="0" bIns="0" rtlCol="0" anchor="ctr"/>
          <a:lstStyle/>
          <a:p>
            <a:pPr indent="0" marL="0">
              <a:lnSpc>
                <a:spcPts val="1600"/>
              </a:lnSpc>
              <a:buNone/>
            </a:pPr>
            <a:r>
              <a:rPr lang="en-US" sz="1200" dirty="0">
                <a:solidFill>
                  <a:srgbClr val="4B4753"/>
                </a:solidFill>
                <a:latin typeface="Arial" pitchFamily="34" charset="0"/>
                <a:ea typeface="Arial" pitchFamily="34" charset="-122"/>
                <a:cs typeface="Arial" pitchFamily="34" charset="-120"/>
              </a:rPr>
              <a:t>$23.8M of system revenue and $5.6M of store-level EBITDA by Q3 2030.</a:t>
            </a:r>
            <a:endParaRPr lang="en-US" sz="1200" dirty="0"/>
          </a:p>
        </p:txBody>
      </p:sp>
      <p:sp>
        <p:nvSpPr>
          <p:cNvPr id="21" name="Shape 19"/>
          <p:cNvSpPr/>
          <p:nvPr/>
        </p:nvSpPr>
        <p:spPr>
          <a:xfrm>
            <a:off x="685800" y="6126480"/>
            <a:ext cx="10835640" cy="566928"/>
          </a:xfrm>
          <a:prstGeom prst="rect">
            <a:avLst/>
          </a:prstGeom>
          <a:solidFill>
            <a:srgbClr val="FCF1F6"/>
          </a:solidFill>
          <a:ln/>
        </p:spPr>
      </p:sp>
      <p:sp>
        <p:nvSpPr>
          <p:cNvPr id="22" name="Text 20"/>
          <p:cNvSpPr/>
          <p:nvPr/>
        </p:nvSpPr>
        <p:spPr>
          <a:xfrm>
            <a:off x="960120" y="6126480"/>
            <a:ext cx="10332720" cy="566928"/>
          </a:xfrm>
          <a:prstGeom prst="rect">
            <a:avLst/>
          </a:prstGeom>
          <a:noFill/>
          <a:ln/>
        </p:spPr>
        <p:txBody>
          <a:bodyPr wrap="square" lIns="0" tIns="0" rIns="0" bIns="0" rtlCol="0" anchor="ctr"/>
          <a:lstStyle/>
          <a:p>
            <a:pPr indent="0" marL="0">
              <a:buNone/>
            </a:pPr>
            <a:r>
              <a:rPr lang="en-US" sz="1350" b="1" dirty="0">
                <a:solidFill>
                  <a:srgbClr val="B01055"/>
                </a:solidFill>
                <a:latin typeface="Arial" pitchFamily="34" charset="0"/>
                <a:ea typeface="Arial" pitchFamily="34" charset="-122"/>
                <a:cs typeface="Arial" pitchFamily="34" charset="-120"/>
              </a:rPr>
              <a:t>Sixteen Arizona stores funded by $8 million of equity and cash the stores generate. Nothing beyond that is priced into this round.</a:t>
            </a:r>
            <a:endParaRPr lang="en-US" sz="1350" dirty="0"/>
          </a:p>
        </p:txBody>
      </p:sp>
      <p:sp>
        <p:nvSpPr>
          <p:cNvPr id="23" name="Shape 21"/>
          <p:cNvSpPr/>
          <p:nvPr/>
        </p:nvSpPr>
        <p:spPr>
          <a:xfrm>
            <a:off x="11347704" y="6217920"/>
            <a:ext cx="347472" cy="347472"/>
          </a:xfrm>
          <a:prstGeom prst="ellipse">
            <a:avLst/>
          </a:prstGeom>
          <a:solidFill>
            <a:srgbClr val="ED1B76"/>
          </a:solidFill>
          <a:ln/>
        </p:spPr>
      </p:sp>
      <p:sp>
        <p:nvSpPr>
          <p:cNvPr id="24" name="Text 22"/>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30352"/>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ARC</a:t>
            </a:r>
            <a:endParaRPr lang="en-US" sz="1100" dirty="0"/>
          </a:p>
        </p:txBody>
      </p:sp>
      <p:sp>
        <p:nvSpPr>
          <p:cNvPr id="3" name="Text 1"/>
          <p:cNvSpPr/>
          <p:nvPr/>
        </p:nvSpPr>
        <p:spPr>
          <a:xfrm>
            <a:off x="685800" y="877824"/>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Five years, in one table.</a:t>
            </a:r>
            <a:endParaRPr lang="en-US" sz="2700" dirty="0"/>
          </a:p>
        </p:txBody>
      </p:sp>
      <p:sp>
        <p:nvSpPr>
          <p:cNvPr id="4" name="Text 2"/>
          <p:cNvSpPr/>
          <p:nvPr/>
        </p:nvSpPr>
        <p:spPr>
          <a:xfrm>
            <a:off x="4846320" y="1737360"/>
            <a:ext cx="128016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2026</a:t>
            </a:r>
            <a:endParaRPr lang="en-US" sz="1150" dirty="0"/>
          </a:p>
        </p:txBody>
      </p:sp>
      <p:sp>
        <p:nvSpPr>
          <p:cNvPr id="5" name="Text 3"/>
          <p:cNvSpPr/>
          <p:nvPr/>
        </p:nvSpPr>
        <p:spPr>
          <a:xfrm>
            <a:off x="6217920" y="1737360"/>
            <a:ext cx="128016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2027</a:t>
            </a:r>
            <a:endParaRPr lang="en-US" sz="1150" dirty="0"/>
          </a:p>
        </p:txBody>
      </p:sp>
      <p:sp>
        <p:nvSpPr>
          <p:cNvPr id="6" name="Text 4"/>
          <p:cNvSpPr/>
          <p:nvPr/>
        </p:nvSpPr>
        <p:spPr>
          <a:xfrm>
            <a:off x="7589520" y="1737360"/>
            <a:ext cx="128016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2028</a:t>
            </a:r>
            <a:endParaRPr lang="en-US" sz="1150" dirty="0"/>
          </a:p>
        </p:txBody>
      </p:sp>
      <p:sp>
        <p:nvSpPr>
          <p:cNvPr id="7" name="Text 5"/>
          <p:cNvSpPr/>
          <p:nvPr/>
        </p:nvSpPr>
        <p:spPr>
          <a:xfrm>
            <a:off x="8961120" y="1737360"/>
            <a:ext cx="128016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2029</a:t>
            </a:r>
            <a:endParaRPr lang="en-US" sz="1150" dirty="0"/>
          </a:p>
        </p:txBody>
      </p:sp>
      <p:sp>
        <p:nvSpPr>
          <p:cNvPr id="8" name="Text 6"/>
          <p:cNvSpPr/>
          <p:nvPr/>
        </p:nvSpPr>
        <p:spPr>
          <a:xfrm>
            <a:off x="10332720" y="1737360"/>
            <a:ext cx="1280160" cy="274320"/>
          </a:xfrm>
          <a:prstGeom prst="rect">
            <a:avLst/>
          </a:prstGeom>
          <a:noFill/>
          <a:ln/>
        </p:spPr>
        <p:txBody>
          <a:bodyPr wrap="square" lIns="0" tIns="0" rIns="0" bIns="0" rtlCol="0" anchor="ctr"/>
          <a:lstStyle/>
          <a:p>
            <a:pPr algn="r" indent="0" marL="0">
              <a:buNone/>
            </a:pPr>
            <a:r>
              <a:rPr lang="en-US" sz="1150" b="1" spc="150" kern="0" dirty="0">
                <a:solidFill>
                  <a:srgbClr val="ED1B76"/>
                </a:solidFill>
                <a:latin typeface="Arial" pitchFamily="34" charset="0"/>
                <a:ea typeface="Arial" pitchFamily="34" charset="-122"/>
                <a:cs typeface="Arial" pitchFamily="34" charset="-120"/>
              </a:rPr>
              <a:t>2030</a:t>
            </a:r>
            <a:endParaRPr lang="en-US" sz="1150" dirty="0"/>
          </a:p>
        </p:txBody>
      </p:sp>
      <p:sp>
        <p:nvSpPr>
          <p:cNvPr id="9" name="Shape 7"/>
          <p:cNvSpPr/>
          <p:nvPr/>
        </p:nvSpPr>
        <p:spPr>
          <a:xfrm>
            <a:off x="685800" y="2048256"/>
            <a:ext cx="10835640" cy="0"/>
          </a:xfrm>
          <a:prstGeom prst="line">
            <a:avLst/>
          </a:prstGeom>
          <a:noFill/>
          <a:ln w="12700">
            <a:solidFill>
              <a:srgbClr val="E6E2EA"/>
            </a:solidFill>
            <a:prstDash val="solid"/>
          </a:ln>
        </p:spPr>
      </p:sp>
      <p:sp>
        <p:nvSpPr>
          <p:cNvPr id="10" name="Text 8"/>
          <p:cNvSpPr/>
          <p:nvPr/>
        </p:nvSpPr>
        <p:spPr>
          <a:xfrm>
            <a:off x="685800" y="2212848"/>
            <a:ext cx="4023360" cy="274320"/>
          </a:xfrm>
          <a:prstGeom prst="rect">
            <a:avLst/>
          </a:prstGeom>
          <a:noFill/>
          <a:ln/>
        </p:spPr>
        <p:txBody>
          <a:bodyPr wrap="square" lIns="0" tIns="0" rIns="0" bIns="0" rtlCol="0" anchor="ctr"/>
          <a:lstStyle/>
          <a:p>
            <a:pPr indent="0" marL="0">
              <a:buNone/>
            </a:pPr>
            <a:r>
              <a:rPr lang="en-US" sz="1250" b="1" dirty="0">
                <a:solidFill>
                  <a:srgbClr val="14171F"/>
                </a:solidFill>
                <a:latin typeface="Arial" pitchFamily="34" charset="0"/>
                <a:ea typeface="Arial" pitchFamily="34" charset="-122"/>
                <a:cs typeface="Arial" pitchFamily="34" charset="-120"/>
              </a:rPr>
              <a:t>Stores open, end of year</a:t>
            </a:r>
            <a:endParaRPr lang="en-US" sz="1250" dirty="0"/>
          </a:p>
        </p:txBody>
      </p:sp>
      <p:sp>
        <p:nvSpPr>
          <p:cNvPr id="11" name="Text 9"/>
          <p:cNvSpPr/>
          <p:nvPr/>
        </p:nvSpPr>
        <p:spPr>
          <a:xfrm>
            <a:off x="4846320" y="2212848"/>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1</a:t>
            </a:r>
            <a:endParaRPr lang="en-US" sz="1250" dirty="0"/>
          </a:p>
        </p:txBody>
      </p:sp>
      <p:sp>
        <p:nvSpPr>
          <p:cNvPr id="12" name="Text 10"/>
          <p:cNvSpPr/>
          <p:nvPr/>
        </p:nvSpPr>
        <p:spPr>
          <a:xfrm>
            <a:off x="6217920" y="2212848"/>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5</a:t>
            </a:r>
            <a:endParaRPr lang="en-US" sz="1250" dirty="0"/>
          </a:p>
        </p:txBody>
      </p:sp>
      <p:sp>
        <p:nvSpPr>
          <p:cNvPr id="13" name="Text 11"/>
          <p:cNvSpPr/>
          <p:nvPr/>
        </p:nvSpPr>
        <p:spPr>
          <a:xfrm>
            <a:off x="7589520" y="2212848"/>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8</a:t>
            </a:r>
            <a:endParaRPr lang="en-US" sz="1250" dirty="0"/>
          </a:p>
        </p:txBody>
      </p:sp>
      <p:sp>
        <p:nvSpPr>
          <p:cNvPr id="14" name="Text 12"/>
          <p:cNvSpPr/>
          <p:nvPr/>
        </p:nvSpPr>
        <p:spPr>
          <a:xfrm>
            <a:off x="8961120" y="2212848"/>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12</a:t>
            </a:r>
            <a:endParaRPr lang="en-US" sz="1250" dirty="0"/>
          </a:p>
        </p:txBody>
      </p:sp>
      <p:sp>
        <p:nvSpPr>
          <p:cNvPr id="15" name="Text 13"/>
          <p:cNvSpPr/>
          <p:nvPr/>
        </p:nvSpPr>
        <p:spPr>
          <a:xfrm>
            <a:off x="10332720" y="2212848"/>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16</a:t>
            </a:r>
            <a:endParaRPr lang="en-US" sz="1250" dirty="0"/>
          </a:p>
        </p:txBody>
      </p:sp>
      <p:sp>
        <p:nvSpPr>
          <p:cNvPr id="16" name="Text 14"/>
          <p:cNvSpPr/>
          <p:nvPr/>
        </p:nvSpPr>
        <p:spPr>
          <a:xfrm>
            <a:off x="685800" y="2779776"/>
            <a:ext cx="402336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System revenue</a:t>
            </a:r>
            <a:endParaRPr lang="en-US" sz="1250" dirty="0"/>
          </a:p>
        </p:txBody>
      </p:sp>
      <p:sp>
        <p:nvSpPr>
          <p:cNvPr id="17" name="Text 15"/>
          <p:cNvSpPr/>
          <p:nvPr/>
        </p:nvSpPr>
        <p:spPr>
          <a:xfrm>
            <a:off x="4846320" y="2779776"/>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$0.5M</a:t>
            </a:r>
            <a:endParaRPr lang="en-US" sz="1250" dirty="0"/>
          </a:p>
        </p:txBody>
      </p:sp>
      <p:sp>
        <p:nvSpPr>
          <p:cNvPr id="18" name="Text 16"/>
          <p:cNvSpPr/>
          <p:nvPr/>
        </p:nvSpPr>
        <p:spPr>
          <a:xfrm>
            <a:off x="6217920" y="2779776"/>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$3.7M</a:t>
            </a:r>
            <a:endParaRPr lang="en-US" sz="1250" dirty="0"/>
          </a:p>
        </p:txBody>
      </p:sp>
      <p:sp>
        <p:nvSpPr>
          <p:cNvPr id="19" name="Text 17"/>
          <p:cNvSpPr/>
          <p:nvPr/>
        </p:nvSpPr>
        <p:spPr>
          <a:xfrm>
            <a:off x="7589520" y="2779776"/>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$8.6M</a:t>
            </a:r>
            <a:endParaRPr lang="en-US" sz="1250" dirty="0"/>
          </a:p>
        </p:txBody>
      </p:sp>
      <p:sp>
        <p:nvSpPr>
          <p:cNvPr id="20" name="Text 18"/>
          <p:cNvSpPr/>
          <p:nvPr/>
        </p:nvSpPr>
        <p:spPr>
          <a:xfrm>
            <a:off x="8961120" y="2779776"/>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$13.8M</a:t>
            </a:r>
            <a:endParaRPr lang="en-US" sz="1250" dirty="0"/>
          </a:p>
        </p:txBody>
      </p:sp>
      <p:sp>
        <p:nvSpPr>
          <p:cNvPr id="21" name="Text 19"/>
          <p:cNvSpPr/>
          <p:nvPr/>
        </p:nvSpPr>
        <p:spPr>
          <a:xfrm>
            <a:off x="10332720" y="2779776"/>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$19.8M</a:t>
            </a:r>
            <a:endParaRPr lang="en-US" sz="1250" dirty="0"/>
          </a:p>
        </p:txBody>
      </p:sp>
      <p:sp>
        <p:nvSpPr>
          <p:cNvPr id="22" name="Text 20"/>
          <p:cNvSpPr/>
          <p:nvPr/>
        </p:nvSpPr>
        <p:spPr>
          <a:xfrm>
            <a:off x="685800" y="3346704"/>
            <a:ext cx="402336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Store-level EBITDA</a:t>
            </a:r>
            <a:endParaRPr lang="en-US" sz="1250" dirty="0"/>
          </a:p>
        </p:txBody>
      </p:sp>
      <p:sp>
        <p:nvSpPr>
          <p:cNvPr id="23" name="Text 21"/>
          <p:cNvSpPr/>
          <p:nvPr/>
        </p:nvSpPr>
        <p:spPr>
          <a:xfrm>
            <a:off x="4846320" y="3346704"/>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$60K</a:t>
            </a:r>
            <a:endParaRPr lang="en-US" sz="1250" dirty="0"/>
          </a:p>
        </p:txBody>
      </p:sp>
      <p:sp>
        <p:nvSpPr>
          <p:cNvPr id="24" name="Text 22"/>
          <p:cNvSpPr/>
          <p:nvPr/>
        </p:nvSpPr>
        <p:spPr>
          <a:xfrm>
            <a:off x="6217920" y="3346704"/>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$554K</a:t>
            </a:r>
            <a:endParaRPr lang="en-US" sz="1250" dirty="0"/>
          </a:p>
        </p:txBody>
      </p:sp>
      <p:sp>
        <p:nvSpPr>
          <p:cNvPr id="25" name="Text 23"/>
          <p:cNvSpPr/>
          <p:nvPr/>
        </p:nvSpPr>
        <p:spPr>
          <a:xfrm>
            <a:off x="7589520" y="3346704"/>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$1.6M</a:t>
            </a:r>
            <a:endParaRPr lang="en-US" sz="1250" dirty="0"/>
          </a:p>
        </p:txBody>
      </p:sp>
      <p:sp>
        <p:nvSpPr>
          <p:cNvPr id="26" name="Text 24"/>
          <p:cNvSpPr/>
          <p:nvPr/>
        </p:nvSpPr>
        <p:spPr>
          <a:xfrm>
            <a:off x="8961120" y="3346704"/>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$2.9M</a:t>
            </a:r>
            <a:endParaRPr lang="en-US" sz="1250" dirty="0"/>
          </a:p>
        </p:txBody>
      </p:sp>
      <p:sp>
        <p:nvSpPr>
          <p:cNvPr id="27" name="Text 25"/>
          <p:cNvSpPr/>
          <p:nvPr/>
        </p:nvSpPr>
        <p:spPr>
          <a:xfrm>
            <a:off x="10332720" y="3346704"/>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$4.3M</a:t>
            </a:r>
            <a:endParaRPr lang="en-US" sz="1250" dirty="0"/>
          </a:p>
        </p:txBody>
      </p:sp>
      <p:sp>
        <p:nvSpPr>
          <p:cNvPr id="28" name="Text 26"/>
          <p:cNvSpPr/>
          <p:nvPr/>
        </p:nvSpPr>
        <p:spPr>
          <a:xfrm>
            <a:off x="685800" y="3913632"/>
            <a:ext cx="402336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Corporate G&amp;A</a:t>
            </a:r>
            <a:endParaRPr lang="en-US" sz="1250" dirty="0"/>
          </a:p>
        </p:txBody>
      </p:sp>
      <p:sp>
        <p:nvSpPr>
          <p:cNvPr id="29" name="Text 27"/>
          <p:cNvSpPr/>
          <p:nvPr/>
        </p:nvSpPr>
        <p:spPr>
          <a:xfrm>
            <a:off x="4846320" y="3913632"/>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($342K)</a:t>
            </a:r>
            <a:endParaRPr lang="en-US" sz="1250" dirty="0"/>
          </a:p>
        </p:txBody>
      </p:sp>
      <p:sp>
        <p:nvSpPr>
          <p:cNvPr id="30" name="Text 28"/>
          <p:cNvSpPr/>
          <p:nvPr/>
        </p:nvSpPr>
        <p:spPr>
          <a:xfrm>
            <a:off x="6217920" y="3913632"/>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($786K)</a:t>
            </a:r>
            <a:endParaRPr lang="en-US" sz="1250" dirty="0"/>
          </a:p>
        </p:txBody>
      </p:sp>
      <p:sp>
        <p:nvSpPr>
          <p:cNvPr id="31" name="Text 29"/>
          <p:cNvSpPr/>
          <p:nvPr/>
        </p:nvSpPr>
        <p:spPr>
          <a:xfrm>
            <a:off x="7589520" y="3913632"/>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($1.1M)</a:t>
            </a:r>
            <a:endParaRPr lang="en-US" sz="1250" dirty="0"/>
          </a:p>
        </p:txBody>
      </p:sp>
      <p:sp>
        <p:nvSpPr>
          <p:cNvPr id="32" name="Text 30"/>
          <p:cNvSpPr/>
          <p:nvPr/>
        </p:nvSpPr>
        <p:spPr>
          <a:xfrm>
            <a:off x="8961120" y="3913632"/>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($1.5M)</a:t>
            </a:r>
            <a:endParaRPr lang="en-US" sz="1250" dirty="0"/>
          </a:p>
        </p:txBody>
      </p:sp>
      <p:sp>
        <p:nvSpPr>
          <p:cNvPr id="33" name="Text 31"/>
          <p:cNvSpPr/>
          <p:nvPr/>
        </p:nvSpPr>
        <p:spPr>
          <a:xfrm>
            <a:off x="10332720" y="3913632"/>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($1.8M)</a:t>
            </a:r>
            <a:endParaRPr lang="en-US" sz="1250" dirty="0"/>
          </a:p>
        </p:txBody>
      </p:sp>
      <p:sp>
        <p:nvSpPr>
          <p:cNvPr id="34" name="Text 32"/>
          <p:cNvSpPr/>
          <p:nvPr/>
        </p:nvSpPr>
        <p:spPr>
          <a:xfrm>
            <a:off x="685800" y="4480560"/>
            <a:ext cx="4023360" cy="274320"/>
          </a:xfrm>
          <a:prstGeom prst="rect">
            <a:avLst/>
          </a:prstGeom>
          <a:noFill/>
          <a:ln/>
        </p:spPr>
        <p:txBody>
          <a:bodyPr wrap="square" lIns="0" tIns="0" rIns="0" bIns="0" rtlCol="0" anchor="ctr"/>
          <a:lstStyle/>
          <a:p>
            <a:pPr indent="0" marL="0">
              <a:buNone/>
            </a:pPr>
            <a:r>
              <a:rPr lang="en-US" sz="1250" b="1" dirty="0">
                <a:solidFill>
                  <a:srgbClr val="14171F"/>
                </a:solidFill>
                <a:latin typeface="Arial" pitchFamily="34" charset="0"/>
                <a:ea typeface="Arial" pitchFamily="34" charset="-122"/>
                <a:cs typeface="Arial" pitchFamily="34" charset="-120"/>
              </a:rPr>
              <a:t>Corporate EBITDA</a:t>
            </a:r>
            <a:endParaRPr lang="en-US" sz="1250" dirty="0"/>
          </a:p>
        </p:txBody>
      </p:sp>
      <p:sp>
        <p:nvSpPr>
          <p:cNvPr id="35" name="Text 33"/>
          <p:cNvSpPr/>
          <p:nvPr/>
        </p:nvSpPr>
        <p:spPr>
          <a:xfrm>
            <a:off x="4846320" y="4480560"/>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($431K)</a:t>
            </a:r>
            <a:endParaRPr lang="en-US" sz="1250" dirty="0"/>
          </a:p>
        </p:txBody>
      </p:sp>
      <p:sp>
        <p:nvSpPr>
          <p:cNvPr id="36" name="Text 34"/>
          <p:cNvSpPr/>
          <p:nvPr/>
        </p:nvSpPr>
        <p:spPr>
          <a:xfrm>
            <a:off x="6217920" y="4480560"/>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($832K)</a:t>
            </a:r>
            <a:endParaRPr lang="en-US" sz="1250" dirty="0"/>
          </a:p>
        </p:txBody>
      </p:sp>
      <p:sp>
        <p:nvSpPr>
          <p:cNvPr id="37" name="Text 35"/>
          <p:cNvSpPr/>
          <p:nvPr/>
        </p:nvSpPr>
        <p:spPr>
          <a:xfrm>
            <a:off x="7589520" y="4480560"/>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$60K</a:t>
            </a:r>
            <a:endParaRPr lang="en-US" sz="1250" dirty="0"/>
          </a:p>
        </p:txBody>
      </p:sp>
      <p:sp>
        <p:nvSpPr>
          <p:cNvPr id="38" name="Text 36"/>
          <p:cNvSpPr/>
          <p:nvPr/>
        </p:nvSpPr>
        <p:spPr>
          <a:xfrm>
            <a:off x="8961120" y="4480560"/>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$809K</a:t>
            </a:r>
            <a:endParaRPr lang="en-US" sz="1250" dirty="0"/>
          </a:p>
        </p:txBody>
      </p:sp>
      <p:sp>
        <p:nvSpPr>
          <p:cNvPr id="39" name="Text 37"/>
          <p:cNvSpPr/>
          <p:nvPr/>
        </p:nvSpPr>
        <p:spPr>
          <a:xfrm>
            <a:off x="10332720" y="4480560"/>
            <a:ext cx="1280160" cy="274320"/>
          </a:xfrm>
          <a:prstGeom prst="rect">
            <a:avLst/>
          </a:prstGeom>
          <a:noFill/>
          <a:ln/>
        </p:spPr>
        <p:txBody>
          <a:bodyPr wrap="square" lIns="0" tIns="0" rIns="0" bIns="0" rtlCol="0" anchor="ctr"/>
          <a:lstStyle/>
          <a:p>
            <a:pPr algn="r" indent="0" marL="0">
              <a:buNone/>
            </a:pPr>
            <a:r>
              <a:rPr lang="en-US" sz="1250" b="1" dirty="0">
                <a:solidFill>
                  <a:srgbClr val="14171F"/>
                </a:solidFill>
                <a:latin typeface="Arial" pitchFamily="34" charset="0"/>
                <a:ea typeface="Arial" pitchFamily="34" charset="-122"/>
                <a:cs typeface="Arial" pitchFamily="34" charset="-120"/>
              </a:rPr>
              <a:t>$1.9M</a:t>
            </a:r>
            <a:endParaRPr lang="en-US" sz="1250" dirty="0"/>
          </a:p>
        </p:txBody>
      </p:sp>
      <p:sp>
        <p:nvSpPr>
          <p:cNvPr id="40" name="Text 38"/>
          <p:cNvSpPr/>
          <p:nvPr/>
        </p:nvSpPr>
        <p:spPr>
          <a:xfrm>
            <a:off x="685800" y="5047488"/>
            <a:ext cx="4023360" cy="274320"/>
          </a:xfrm>
          <a:prstGeom prst="rect">
            <a:avLst/>
          </a:prstGeom>
          <a:noFill/>
          <a:ln/>
        </p:spPr>
        <p:txBody>
          <a:bodyPr wrap="square" lIns="0" tIns="0" rIns="0" bIns="0" rtlCol="0" anchor="ctr"/>
          <a:lstStyle/>
          <a:p>
            <a:pPr indent="0" marL="0">
              <a:buNone/>
            </a:pPr>
            <a:r>
              <a:rPr lang="en-US" sz="1250" dirty="0">
                <a:solidFill>
                  <a:srgbClr val="4B4753"/>
                </a:solidFill>
                <a:latin typeface="Arial" pitchFamily="34" charset="0"/>
                <a:ea typeface="Arial" pitchFamily="34" charset="-122"/>
                <a:cs typeface="Arial" pitchFamily="34" charset="-120"/>
              </a:rPr>
              <a:t>Net debt</a:t>
            </a:r>
            <a:endParaRPr lang="en-US" sz="1250" dirty="0"/>
          </a:p>
        </p:txBody>
      </p:sp>
      <p:sp>
        <p:nvSpPr>
          <p:cNvPr id="41" name="Text 39"/>
          <p:cNvSpPr/>
          <p:nvPr/>
        </p:nvSpPr>
        <p:spPr>
          <a:xfrm>
            <a:off x="4846320" y="5047488"/>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a:t>
            </a:r>
            <a:endParaRPr lang="en-US" sz="1250" dirty="0"/>
          </a:p>
        </p:txBody>
      </p:sp>
      <p:sp>
        <p:nvSpPr>
          <p:cNvPr id="42" name="Text 40"/>
          <p:cNvSpPr/>
          <p:nvPr/>
        </p:nvSpPr>
        <p:spPr>
          <a:xfrm>
            <a:off x="6217920" y="5047488"/>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$2.7M</a:t>
            </a:r>
            <a:endParaRPr lang="en-US" sz="1250" dirty="0"/>
          </a:p>
        </p:txBody>
      </p:sp>
      <p:sp>
        <p:nvSpPr>
          <p:cNvPr id="43" name="Text 41"/>
          <p:cNvSpPr/>
          <p:nvPr/>
        </p:nvSpPr>
        <p:spPr>
          <a:xfrm>
            <a:off x="7589520" y="5047488"/>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net cash</a:t>
            </a:r>
            <a:endParaRPr lang="en-US" sz="1250" dirty="0"/>
          </a:p>
        </p:txBody>
      </p:sp>
      <p:sp>
        <p:nvSpPr>
          <p:cNvPr id="44" name="Text 42"/>
          <p:cNvSpPr/>
          <p:nvPr/>
        </p:nvSpPr>
        <p:spPr>
          <a:xfrm>
            <a:off x="8961120" y="5047488"/>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net cash</a:t>
            </a:r>
            <a:endParaRPr lang="en-US" sz="1250" dirty="0"/>
          </a:p>
        </p:txBody>
      </p:sp>
      <p:sp>
        <p:nvSpPr>
          <p:cNvPr id="45" name="Text 43"/>
          <p:cNvSpPr/>
          <p:nvPr/>
        </p:nvSpPr>
        <p:spPr>
          <a:xfrm>
            <a:off x="10332720" y="5047488"/>
            <a:ext cx="1280160" cy="274320"/>
          </a:xfrm>
          <a:prstGeom prst="rect">
            <a:avLst/>
          </a:prstGeom>
          <a:noFill/>
          <a:ln/>
        </p:spPr>
        <p:txBody>
          <a:bodyPr wrap="square" lIns="0" tIns="0" rIns="0" bIns="0" rtlCol="0" anchor="ctr"/>
          <a:lstStyle/>
          <a:p>
            <a:pPr algn="r" indent="0" marL="0">
              <a:buNone/>
            </a:pPr>
            <a:r>
              <a:rPr lang="en-US" sz="1250" dirty="0">
                <a:solidFill>
                  <a:srgbClr val="4B4753"/>
                </a:solidFill>
                <a:latin typeface="Arial" pitchFamily="34" charset="0"/>
                <a:ea typeface="Arial" pitchFamily="34" charset="-122"/>
                <a:cs typeface="Arial" pitchFamily="34" charset="-120"/>
              </a:rPr>
              <a:t>net cash</a:t>
            </a:r>
            <a:endParaRPr lang="en-US" sz="1250" dirty="0"/>
          </a:p>
        </p:txBody>
      </p:sp>
      <p:sp>
        <p:nvSpPr>
          <p:cNvPr id="46" name="Shape 44"/>
          <p:cNvSpPr/>
          <p:nvPr/>
        </p:nvSpPr>
        <p:spPr>
          <a:xfrm>
            <a:off x="685800" y="5760720"/>
            <a:ext cx="10835640" cy="566928"/>
          </a:xfrm>
          <a:prstGeom prst="rect">
            <a:avLst/>
          </a:prstGeom>
          <a:solidFill>
            <a:srgbClr val="F6F4F8"/>
          </a:solidFill>
          <a:ln/>
        </p:spPr>
      </p:sp>
      <p:sp>
        <p:nvSpPr>
          <p:cNvPr id="47" name="Text 45"/>
          <p:cNvSpPr/>
          <p:nvPr/>
        </p:nvSpPr>
        <p:spPr>
          <a:xfrm>
            <a:off x="960120" y="5760720"/>
            <a:ext cx="10332720" cy="566928"/>
          </a:xfrm>
          <a:prstGeom prst="rect">
            <a:avLst/>
          </a:prstGeom>
          <a:noFill/>
          <a:ln/>
        </p:spPr>
        <p:txBody>
          <a:bodyPr wrap="square" lIns="0" tIns="0" rIns="0" bIns="0" rtlCol="0" anchor="ctr"/>
          <a:lstStyle/>
          <a:p>
            <a:pPr indent="0" marL="0">
              <a:buNone/>
            </a:pPr>
            <a:r>
              <a:rPr lang="en-US" sz="1300" b="1" dirty="0">
                <a:solidFill>
                  <a:srgbClr val="14171F"/>
                </a:solidFill>
                <a:latin typeface="Arial" pitchFamily="34" charset="0"/>
                <a:ea typeface="Arial" pitchFamily="34" charset="-122"/>
                <a:cs typeface="Arial" pitchFamily="34" charset="-120"/>
              </a:rPr>
              <a:t>At maturity: $23.8M of system revenue, $5.6M of store EBITDA — $352,000 a store — and $3.9M after corporate overhead.</a:t>
            </a:r>
            <a:endParaRPr lang="en-US" sz="1300" dirty="0"/>
          </a:p>
        </p:txBody>
      </p:sp>
      <p:sp>
        <p:nvSpPr>
          <p:cNvPr id="48" name="Shape 46"/>
          <p:cNvSpPr/>
          <p:nvPr/>
        </p:nvSpPr>
        <p:spPr>
          <a:xfrm>
            <a:off x="11347704" y="6217920"/>
            <a:ext cx="347472" cy="347472"/>
          </a:xfrm>
          <a:prstGeom prst="ellipse">
            <a:avLst/>
          </a:prstGeom>
          <a:solidFill>
            <a:srgbClr val="ED1B76"/>
          </a:solidFill>
          <a:ln/>
        </p:spPr>
      </p:sp>
      <p:sp>
        <p:nvSpPr>
          <p:cNvPr id="49" name="Text 47"/>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RETURN</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$1,000,000 at a $10 million post-money.</a:t>
            </a:r>
            <a:endParaRPr lang="en-US" sz="2700" dirty="0"/>
          </a:p>
        </p:txBody>
      </p:sp>
      <p:sp>
        <p:nvSpPr>
          <p:cNvPr id="4" name="Text 2"/>
          <p:cNvSpPr/>
          <p:nvPr/>
        </p:nvSpPr>
        <p:spPr>
          <a:xfrm>
            <a:off x="685800" y="1664208"/>
            <a:ext cx="2377440" cy="512064"/>
          </a:xfrm>
          <a:prstGeom prst="rect">
            <a:avLst/>
          </a:prstGeom>
          <a:noFill/>
          <a:ln/>
        </p:spPr>
        <p:txBody>
          <a:bodyPr wrap="square" lIns="0" tIns="0" rIns="0" bIns="0" rtlCol="0" anchor="ctr"/>
          <a:lstStyle/>
          <a:p>
            <a:pPr indent="0" marL="0">
              <a:buNone/>
            </a:pPr>
            <a:r>
              <a:rPr lang="en-US" sz="2600" b="1" dirty="0">
                <a:solidFill>
                  <a:srgbClr val="14171F"/>
                </a:solidFill>
                <a:latin typeface="Arial" pitchFamily="34" charset="0"/>
                <a:ea typeface="Arial" pitchFamily="34" charset="-122"/>
                <a:cs typeface="Arial" pitchFamily="34" charset="-120"/>
              </a:rPr>
              <a:t>10.0%</a:t>
            </a:r>
            <a:endParaRPr lang="en-US" sz="2600" dirty="0"/>
          </a:p>
        </p:txBody>
      </p:sp>
      <p:sp>
        <p:nvSpPr>
          <p:cNvPr id="5" name="Text 3"/>
          <p:cNvSpPr/>
          <p:nvPr/>
        </p:nvSpPr>
        <p:spPr>
          <a:xfrm>
            <a:off x="685800" y="2212848"/>
            <a:ext cx="2377440" cy="274320"/>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at close</a:t>
            </a:r>
            <a:endParaRPr lang="en-US" sz="1150" dirty="0"/>
          </a:p>
        </p:txBody>
      </p:sp>
      <p:sp>
        <p:nvSpPr>
          <p:cNvPr id="6" name="Text 4"/>
          <p:cNvSpPr/>
          <p:nvPr/>
        </p:nvSpPr>
        <p:spPr>
          <a:xfrm>
            <a:off x="3337560" y="1664208"/>
            <a:ext cx="2377440" cy="512064"/>
          </a:xfrm>
          <a:prstGeom prst="rect">
            <a:avLst/>
          </a:prstGeom>
          <a:noFill/>
          <a:ln/>
        </p:spPr>
        <p:txBody>
          <a:bodyPr wrap="square" lIns="0" tIns="0" rIns="0" bIns="0" rtlCol="0" anchor="ctr"/>
          <a:lstStyle/>
          <a:p>
            <a:pPr indent="0" marL="0">
              <a:buNone/>
            </a:pPr>
            <a:r>
              <a:rPr lang="en-US" sz="2600" b="1" dirty="0">
                <a:solidFill>
                  <a:srgbClr val="14171F"/>
                </a:solidFill>
                <a:latin typeface="Arial" pitchFamily="34" charset="0"/>
                <a:ea typeface="Arial" pitchFamily="34" charset="-122"/>
                <a:cs typeface="Arial" pitchFamily="34" charset="-120"/>
              </a:rPr>
              <a:t>8.0%</a:t>
            </a:r>
            <a:endParaRPr lang="en-US" sz="2600" dirty="0"/>
          </a:p>
        </p:txBody>
      </p:sp>
      <p:sp>
        <p:nvSpPr>
          <p:cNvPr id="7" name="Text 5"/>
          <p:cNvSpPr/>
          <p:nvPr/>
        </p:nvSpPr>
        <p:spPr>
          <a:xfrm>
            <a:off x="3337560" y="2212848"/>
            <a:ext cx="2377440" cy="274320"/>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after the Series A</a:t>
            </a:r>
            <a:endParaRPr lang="en-US" sz="1150" dirty="0"/>
          </a:p>
        </p:txBody>
      </p:sp>
      <p:sp>
        <p:nvSpPr>
          <p:cNvPr id="8" name="Text 6"/>
          <p:cNvSpPr/>
          <p:nvPr/>
        </p:nvSpPr>
        <p:spPr>
          <a:xfrm>
            <a:off x="5989320" y="1664208"/>
            <a:ext cx="2377440" cy="512064"/>
          </a:xfrm>
          <a:prstGeom prst="rect">
            <a:avLst/>
          </a:prstGeom>
          <a:noFill/>
          <a:ln/>
        </p:spPr>
        <p:txBody>
          <a:bodyPr wrap="square" lIns="0" tIns="0" rIns="0" bIns="0" rtlCol="0" anchor="ctr"/>
          <a:lstStyle/>
          <a:p>
            <a:pPr indent="0" marL="0">
              <a:buNone/>
            </a:pPr>
            <a:r>
              <a:rPr lang="en-US" sz="2600" b="1" dirty="0">
                <a:solidFill>
                  <a:srgbClr val="14171F"/>
                </a:solidFill>
                <a:latin typeface="Arial" pitchFamily="34" charset="0"/>
                <a:ea typeface="Arial" pitchFamily="34" charset="-122"/>
                <a:cs typeface="Arial" pitchFamily="34" charset="-120"/>
              </a:rPr>
              <a:t>4 YEARS</a:t>
            </a:r>
            <a:endParaRPr lang="en-US" sz="2600" dirty="0"/>
          </a:p>
        </p:txBody>
      </p:sp>
      <p:sp>
        <p:nvSpPr>
          <p:cNvPr id="9" name="Text 7"/>
          <p:cNvSpPr/>
          <p:nvPr/>
        </p:nvSpPr>
        <p:spPr>
          <a:xfrm>
            <a:off x="5989320" y="2212848"/>
            <a:ext cx="2377440" cy="274320"/>
          </a:xfrm>
          <a:prstGeom prst="rect">
            <a:avLst/>
          </a:prstGeom>
          <a:noFill/>
          <a:ln/>
        </p:spPr>
        <p:txBody>
          <a:bodyPr wrap="square" lIns="0" tIns="0" rIns="0" bIns="0" rtlCol="0" anchor="ctr"/>
          <a:lstStyle/>
          <a:p>
            <a:pPr indent="0" marL="0">
              <a:buNone/>
            </a:pPr>
            <a:r>
              <a:rPr lang="en-US" sz="1150" dirty="0">
                <a:solidFill>
                  <a:srgbClr val="ED1B76"/>
                </a:solidFill>
                <a:latin typeface="Arial" pitchFamily="34" charset="0"/>
                <a:ea typeface="Arial" pitchFamily="34" charset="-122"/>
                <a:cs typeface="Arial" pitchFamily="34" charset="-120"/>
              </a:rPr>
              <a:t>to a Q3 2030 exit</a:t>
            </a:r>
            <a:endParaRPr lang="en-US" sz="1150" dirty="0"/>
          </a:p>
        </p:txBody>
      </p:sp>
      <p:sp>
        <p:nvSpPr>
          <p:cNvPr id="10" name="Shape 8"/>
          <p:cNvSpPr/>
          <p:nvPr/>
        </p:nvSpPr>
        <p:spPr>
          <a:xfrm>
            <a:off x="685800" y="2798064"/>
            <a:ext cx="10835640" cy="402336"/>
          </a:xfrm>
          <a:prstGeom prst="rect">
            <a:avLst/>
          </a:prstGeom>
          <a:solidFill>
            <a:srgbClr val="F6F4F8"/>
          </a:solidFill>
          <a:ln/>
        </p:spPr>
      </p:sp>
      <p:sp>
        <p:nvSpPr>
          <p:cNvPr id="11" name="Text 9"/>
          <p:cNvSpPr/>
          <p:nvPr/>
        </p:nvSpPr>
        <p:spPr>
          <a:xfrm>
            <a:off x="868680" y="2798064"/>
            <a:ext cx="4937760" cy="402336"/>
          </a:xfrm>
          <a:prstGeom prst="rect">
            <a:avLst/>
          </a:prstGeom>
          <a:noFill/>
          <a:ln/>
        </p:spPr>
        <p:txBody>
          <a:bodyPr wrap="square" lIns="0" tIns="0" rIns="0" bIns="0" rtlCol="0" anchor="ctr"/>
          <a:lstStyle/>
          <a:p>
            <a:pPr indent="0" marL="0">
              <a:buNone/>
            </a:pPr>
            <a:r>
              <a:rPr lang="en-US" sz="1050" b="1" spc="200" kern="0" dirty="0">
                <a:solidFill>
                  <a:srgbClr val="8E8899"/>
                </a:solidFill>
                <a:latin typeface="Arial" pitchFamily="34" charset="0"/>
                <a:ea typeface="Arial" pitchFamily="34" charset="-122"/>
                <a:cs typeface="Arial" pitchFamily="34" charset="-120"/>
              </a:rPr>
              <a:t>EXIT AT 10x EBITDA, Q3 2030</a:t>
            </a:r>
            <a:endParaRPr lang="en-US" sz="1050" dirty="0"/>
          </a:p>
        </p:txBody>
      </p:sp>
      <p:sp>
        <p:nvSpPr>
          <p:cNvPr id="12" name="Text 10"/>
          <p:cNvSpPr/>
          <p:nvPr/>
        </p:nvSpPr>
        <p:spPr>
          <a:xfrm>
            <a:off x="5943600" y="2798064"/>
            <a:ext cx="2834640" cy="402336"/>
          </a:xfrm>
          <a:prstGeom prst="rect">
            <a:avLst/>
          </a:prstGeom>
          <a:noFill/>
          <a:ln/>
        </p:spPr>
        <p:txBody>
          <a:bodyPr wrap="square" lIns="0" tIns="0" rIns="0" bIns="0" rtlCol="0" anchor="ctr"/>
          <a:lstStyle/>
          <a:p>
            <a:pPr algn="r" indent="0" marL="0">
              <a:buNone/>
            </a:pPr>
            <a:r>
              <a:rPr lang="en-US" sz="1050" b="1" spc="100" kern="0" dirty="0">
                <a:solidFill>
                  <a:srgbClr val="14171F"/>
                </a:solidFill>
                <a:latin typeface="Arial" pitchFamily="34" charset="0"/>
                <a:ea typeface="Arial" pitchFamily="34" charset="-122"/>
                <a:cs typeface="Arial" pitchFamily="34" charset="-120"/>
              </a:rPr>
              <a:t>STANDALONE BUYER</a:t>
            </a:r>
            <a:endParaRPr lang="en-US" sz="1050" dirty="0"/>
          </a:p>
        </p:txBody>
      </p:sp>
      <p:sp>
        <p:nvSpPr>
          <p:cNvPr id="13" name="Text 11"/>
          <p:cNvSpPr/>
          <p:nvPr/>
        </p:nvSpPr>
        <p:spPr>
          <a:xfrm>
            <a:off x="9052560" y="2798064"/>
            <a:ext cx="2286000" cy="402336"/>
          </a:xfrm>
          <a:prstGeom prst="rect">
            <a:avLst/>
          </a:prstGeom>
          <a:noFill/>
          <a:ln/>
        </p:spPr>
        <p:txBody>
          <a:bodyPr wrap="square" lIns="0" tIns="0" rIns="0" bIns="0" rtlCol="0" anchor="ctr"/>
          <a:lstStyle/>
          <a:p>
            <a:pPr algn="r" indent="0" marL="0">
              <a:buNone/>
            </a:pPr>
            <a:r>
              <a:rPr lang="en-US" sz="1050" b="1" spc="100" kern="0" dirty="0">
                <a:solidFill>
                  <a:srgbClr val="ED1B76"/>
                </a:solidFill>
                <a:latin typeface="Arial" pitchFamily="34" charset="0"/>
                <a:ea typeface="Arial" pitchFamily="34" charset="-122"/>
                <a:cs typeface="Arial" pitchFamily="34" charset="-120"/>
              </a:rPr>
              <a:t>STRATEGIC BUYER</a:t>
            </a:r>
            <a:endParaRPr lang="en-US" sz="1050" dirty="0"/>
          </a:p>
        </p:txBody>
      </p:sp>
      <p:sp>
        <p:nvSpPr>
          <p:cNvPr id="14" name="Text 12"/>
          <p:cNvSpPr/>
          <p:nvPr/>
        </p:nvSpPr>
        <p:spPr>
          <a:xfrm>
            <a:off x="868680" y="3456432"/>
            <a:ext cx="2377440" cy="292608"/>
          </a:xfrm>
          <a:prstGeom prst="rect">
            <a:avLst/>
          </a:prstGeom>
          <a:noFill/>
          <a:ln/>
        </p:spPr>
        <p:txBody>
          <a:bodyPr wrap="square" lIns="0" tIns="0" rIns="0" bIns="0" rtlCol="0" anchor="ctr"/>
          <a:lstStyle/>
          <a:p>
            <a:pPr indent="0" marL="0">
              <a:buNone/>
            </a:pPr>
            <a:r>
              <a:rPr lang="en-US" sz="1250" b="1" spc="160" kern="0" dirty="0">
                <a:solidFill>
                  <a:srgbClr val="14171F"/>
                </a:solidFill>
                <a:latin typeface="Arial" pitchFamily="34" charset="0"/>
                <a:ea typeface="Arial" pitchFamily="34" charset="-122"/>
                <a:cs typeface="Arial" pitchFamily="34" charset="-120"/>
              </a:rPr>
              <a:t>EQUITY VALUE</a:t>
            </a:r>
            <a:endParaRPr lang="en-US" sz="1250" dirty="0"/>
          </a:p>
        </p:txBody>
      </p:sp>
      <p:sp>
        <p:nvSpPr>
          <p:cNvPr id="15" name="Text 13"/>
          <p:cNvSpPr/>
          <p:nvPr/>
        </p:nvSpPr>
        <p:spPr>
          <a:xfrm>
            <a:off x="868680" y="3749040"/>
            <a:ext cx="4937760" cy="274320"/>
          </a:xfrm>
          <a:prstGeom prst="rect">
            <a:avLst/>
          </a:prstGeom>
          <a:noFill/>
          <a:ln/>
        </p:spPr>
        <p:txBody>
          <a:bodyPr wrap="square" lIns="0" tIns="0" rIns="0" bIns="0" rtlCol="0" anchor="ctr"/>
          <a:lstStyle/>
          <a:p>
            <a:pPr indent="0" marL="0">
              <a:buNone/>
            </a:pPr>
            <a:r>
              <a:rPr lang="en-US" sz="1150" dirty="0">
                <a:solidFill>
                  <a:srgbClr val="4B4753"/>
                </a:solidFill>
                <a:latin typeface="Arial" pitchFamily="34" charset="0"/>
                <a:ea typeface="Arial" pitchFamily="34" charset="-122"/>
                <a:cs typeface="Arial" pitchFamily="34" charset="-120"/>
              </a:rPr>
              <a:t>Prices corporate EBITDA of $3.9M, or store EBITDA of $5.6M</a:t>
            </a:r>
            <a:endParaRPr lang="en-US" sz="1150" dirty="0"/>
          </a:p>
        </p:txBody>
      </p:sp>
      <p:sp>
        <p:nvSpPr>
          <p:cNvPr id="16" name="Text 14"/>
          <p:cNvSpPr/>
          <p:nvPr/>
        </p:nvSpPr>
        <p:spPr>
          <a:xfrm>
            <a:off x="5943600" y="3493008"/>
            <a:ext cx="2834640" cy="402336"/>
          </a:xfrm>
          <a:prstGeom prst="rect">
            <a:avLst/>
          </a:prstGeom>
          <a:noFill/>
          <a:ln/>
        </p:spPr>
        <p:txBody>
          <a:bodyPr wrap="square" lIns="0" tIns="0" rIns="0" bIns="0" rtlCol="0" anchor="ctr"/>
          <a:lstStyle/>
          <a:p>
            <a:pPr algn="r" indent="0" marL="0">
              <a:buNone/>
            </a:pPr>
            <a:r>
              <a:rPr lang="en-US" sz="1700" b="1" dirty="0">
                <a:solidFill>
                  <a:srgbClr val="14171F"/>
                </a:solidFill>
                <a:latin typeface="Arial" pitchFamily="34" charset="0"/>
                <a:ea typeface="Arial" pitchFamily="34" charset="-122"/>
                <a:cs typeface="Arial" pitchFamily="34" charset="-120"/>
              </a:rPr>
              <a:t>$39.9M</a:t>
            </a:r>
            <a:endParaRPr lang="en-US" sz="1700" dirty="0"/>
          </a:p>
        </p:txBody>
      </p:sp>
      <p:sp>
        <p:nvSpPr>
          <p:cNvPr id="17" name="Text 15"/>
          <p:cNvSpPr/>
          <p:nvPr/>
        </p:nvSpPr>
        <p:spPr>
          <a:xfrm>
            <a:off x="9052560" y="3493008"/>
            <a:ext cx="2286000" cy="402336"/>
          </a:xfrm>
          <a:prstGeom prst="rect">
            <a:avLst/>
          </a:prstGeom>
          <a:noFill/>
          <a:ln/>
        </p:spPr>
        <p:txBody>
          <a:bodyPr wrap="square" lIns="0" tIns="0" rIns="0" bIns="0" rtlCol="0" anchor="ctr"/>
          <a:lstStyle/>
          <a:p>
            <a:pPr algn="r" indent="0" marL="0">
              <a:buNone/>
            </a:pPr>
            <a:r>
              <a:rPr lang="en-US" sz="1700" b="1" dirty="0">
                <a:solidFill>
                  <a:srgbClr val="4B4753"/>
                </a:solidFill>
                <a:latin typeface="Arial" pitchFamily="34" charset="0"/>
                <a:ea typeface="Arial" pitchFamily="34" charset="-122"/>
                <a:cs typeface="Arial" pitchFamily="34" charset="-120"/>
              </a:rPr>
              <a:t>$57.0M</a:t>
            </a:r>
            <a:endParaRPr lang="en-US" sz="1700" dirty="0"/>
          </a:p>
        </p:txBody>
      </p:sp>
      <p:sp>
        <p:nvSpPr>
          <p:cNvPr id="18" name="Text 16"/>
          <p:cNvSpPr/>
          <p:nvPr/>
        </p:nvSpPr>
        <p:spPr>
          <a:xfrm>
            <a:off x="868680" y="4370832"/>
            <a:ext cx="2377440" cy="292608"/>
          </a:xfrm>
          <a:prstGeom prst="rect">
            <a:avLst/>
          </a:prstGeom>
          <a:noFill/>
          <a:ln/>
        </p:spPr>
        <p:txBody>
          <a:bodyPr wrap="square" lIns="0" tIns="0" rIns="0" bIns="0" rtlCol="0" anchor="ctr"/>
          <a:lstStyle/>
          <a:p>
            <a:pPr indent="0" marL="0">
              <a:buNone/>
            </a:pPr>
            <a:r>
              <a:rPr lang="en-US" sz="1250" b="1" spc="160" kern="0" dirty="0">
                <a:solidFill>
                  <a:srgbClr val="14171F"/>
                </a:solidFill>
                <a:latin typeface="Arial" pitchFamily="34" charset="0"/>
                <a:ea typeface="Arial" pitchFamily="34" charset="-122"/>
                <a:cs typeface="Arial" pitchFamily="34" charset="-120"/>
              </a:rPr>
              <a:t>YOUR PROCEEDS</a:t>
            </a:r>
            <a:endParaRPr lang="en-US" sz="1250" dirty="0"/>
          </a:p>
        </p:txBody>
      </p:sp>
      <p:sp>
        <p:nvSpPr>
          <p:cNvPr id="19" name="Text 17"/>
          <p:cNvSpPr/>
          <p:nvPr/>
        </p:nvSpPr>
        <p:spPr>
          <a:xfrm>
            <a:off x="868680" y="4663440"/>
            <a:ext cx="4937760" cy="274320"/>
          </a:xfrm>
          <a:prstGeom prst="rect">
            <a:avLst/>
          </a:prstGeom>
          <a:noFill/>
          <a:ln/>
        </p:spPr>
        <p:txBody>
          <a:bodyPr wrap="square" lIns="0" tIns="0" rIns="0" bIns="0" rtlCol="0" anchor="ctr"/>
          <a:lstStyle/>
          <a:p>
            <a:pPr indent="0" marL="0">
              <a:buNone/>
            </a:pPr>
            <a:r>
              <a:rPr lang="en-US" sz="1150" dirty="0">
                <a:solidFill>
                  <a:srgbClr val="4B4753"/>
                </a:solidFill>
                <a:latin typeface="Arial" pitchFamily="34" charset="0"/>
                <a:ea typeface="Arial" pitchFamily="34" charset="-122"/>
                <a:cs typeface="Arial" pitchFamily="34" charset="-120"/>
              </a:rPr>
              <a:t>On 8.0% retained through the Series A</a:t>
            </a:r>
            <a:endParaRPr lang="en-US" sz="1150" dirty="0"/>
          </a:p>
        </p:txBody>
      </p:sp>
      <p:sp>
        <p:nvSpPr>
          <p:cNvPr id="20" name="Text 18"/>
          <p:cNvSpPr/>
          <p:nvPr/>
        </p:nvSpPr>
        <p:spPr>
          <a:xfrm>
            <a:off x="5943600" y="4407408"/>
            <a:ext cx="2834640" cy="402336"/>
          </a:xfrm>
          <a:prstGeom prst="rect">
            <a:avLst/>
          </a:prstGeom>
          <a:noFill/>
          <a:ln/>
        </p:spPr>
        <p:txBody>
          <a:bodyPr wrap="square" lIns="0" tIns="0" rIns="0" bIns="0" rtlCol="0" anchor="ctr"/>
          <a:lstStyle/>
          <a:p>
            <a:pPr algn="r" indent="0" marL="0">
              <a:buNone/>
            </a:pPr>
            <a:r>
              <a:rPr lang="en-US" sz="1700" b="1" dirty="0">
                <a:solidFill>
                  <a:srgbClr val="14171F"/>
                </a:solidFill>
                <a:latin typeface="Arial" pitchFamily="34" charset="0"/>
                <a:ea typeface="Arial" pitchFamily="34" charset="-122"/>
                <a:cs typeface="Arial" pitchFamily="34" charset="-120"/>
              </a:rPr>
              <a:t>$3.2M</a:t>
            </a:r>
            <a:endParaRPr lang="en-US" sz="1700" dirty="0"/>
          </a:p>
        </p:txBody>
      </p:sp>
      <p:sp>
        <p:nvSpPr>
          <p:cNvPr id="21" name="Text 19"/>
          <p:cNvSpPr/>
          <p:nvPr/>
        </p:nvSpPr>
        <p:spPr>
          <a:xfrm>
            <a:off x="9052560" y="4407408"/>
            <a:ext cx="2286000" cy="402336"/>
          </a:xfrm>
          <a:prstGeom prst="rect">
            <a:avLst/>
          </a:prstGeom>
          <a:noFill/>
          <a:ln/>
        </p:spPr>
        <p:txBody>
          <a:bodyPr wrap="square" lIns="0" tIns="0" rIns="0" bIns="0" rtlCol="0" anchor="ctr"/>
          <a:lstStyle/>
          <a:p>
            <a:pPr algn="r" indent="0" marL="0">
              <a:buNone/>
            </a:pPr>
            <a:r>
              <a:rPr lang="en-US" sz="1700" b="1" dirty="0">
                <a:solidFill>
                  <a:srgbClr val="4B4753"/>
                </a:solidFill>
                <a:latin typeface="Arial" pitchFamily="34" charset="0"/>
                <a:ea typeface="Arial" pitchFamily="34" charset="-122"/>
                <a:cs typeface="Arial" pitchFamily="34" charset="-120"/>
              </a:rPr>
              <a:t>$4.6M</a:t>
            </a:r>
            <a:endParaRPr lang="en-US" sz="1700" dirty="0"/>
          </a:p>
        </p:txBody>
      </p:sp>
      <p:sp>
        <p:nvSpPr>
          <p:cNvPr id="22" name="Shape 20"/>
          <p:cNvSpPr/>
          <p:nvPr/>
        </p:nvSpPr>
        <p:spPr>
          <a:xfrm>
            <a:off x="685800" y="5157216"/>
            <a:ext cx="10835640" cy="822960"/>
          </a:xfrm>
          <a:prstGeom prst="rect">
            <a:avLst/>
          </a:prstGeom>
          <a:solidFill>
            <a:srgbClr val="FCF1F6"/>
          </a:solidFill>
          <a:ln/>
        </p:spPr>
      </p:sp>
      <p:sp>
        <p:nvSpPr>
          <p:cNvPr id="23" name="Text 21"/>
          <p:cNvSpPr/>
          <p:nvPr/>
        </p:nvSpPr>
        <p:spPr>
          <a:xfrm>
            <a:off x="868680" y="5285232"/>
            <a:ext cx="2377440" cy="292608"/>
          </a:xfrm>
          <a:prstGeom prst="rect">
            <a:avLst/>
          </a:prstGeom>
          <a:noFill/>
          <a:ln/>
        </p:spPr>
        <p:txBody>
          <a:bodyPr wrap="square" lIns="0" tIns="0" rIns="0" bIns="0" rtlCol="0" anchor="ctr"/>
          <a:lstStyle/>
          <a:p>
            <a:pPr indent="0" marL="0">
              <a:buNone/>
            </a:pPr>
            <a:r>
              <a:rPr lang="en-US" sz="1250" b="1" spc="160" kern="0" dirty="0">
                <a:solidFill>
                  <a:srgbClr val="ED1B76"/>
                </a:solidFill>
                <a:latin typeface="Arial" pitchFamily="34" charset="0"/>
                <a:ea typeface="Arial" pitchFamily="34" charset="-122"/>
                <a:cs typeface="Arial" pitchFamily="34" charset="-120"/>
              </a:rPr>
              <a:t>MOIC AND IRR</a:t>
            </a:r>
            <a:endParaRPr lang="en-US" sz="1250" dirty="0"/>
          </a:p>
        </p:txBody>
      </p:sp>
      <p:sp>
        <p:nvSpPr>
          <p:cNvPr id="24" name="Text 22"/>
          <p:cNvSpPr/>
          <p:nvPr/>
        </p:nvSpPr>
        <p:spPr>
          <a:xfrm>
            <a:off x="868680" y="5577840"/>
            <a:ext cx="4937760" cy="274320"/>
          </a:xfrm>
          <a:prstGeom prst="rect">
            <a:avLst/>
          </a:prstGeom>
          <a:noFill/>
          <a:ln/>
        </p:spPr>
        <p:txBody>
          <a:bodyPr wrap="square" lIns="0" tIns="0" rIns="0" bIns="0" rtlCol="0" anchor="ctr"/>
          <a:lstStyle/>
          <a:p>
            <a:pPr indent="0" marL="0">
              <a:buNone/>
            </a:pPr>
            <a:r>
              <a:rPr lang="en-US" sz="1150" dirty="0">
                <a:solidFill>
                  <a:srgbClr val="4B4753"/>
                </a:solidFill>
                <a:latin typeface="Arial" pitchFamily="34" charset="0"/>
                <a:ea typeface="Arial" pitchFamily="34" charset="-122"/>
                <a:cs typeface="Arial" pitchFamily="34" charset="-120"/>
              </a:rPr>
              <a:t>On the original $1,000,000, over four years</a:t>
            </a:r>
            <a:endParaRPr lang="en-US" sz="1150" dirty="0"/>
          </a:p>
        </p:txBody>
      </p:sp>
      <p:sp>
        <p:nvSpPr>
          <p:cNvPr id="25" name="Text 23"/>
          <p:cNvSpPr/>
          <p:nvPr/>
        </p:nvSpPr>
        <p:spPr>
          <a:xfrm>
            <a:off x="5943600" y="5321808"/>
            <a:ext cx="2834640" cy="402336"/>
          </a:xfrm>
          <a:prstGeom prst="rect">
            <a:avLst/>
          </a:prstGeom>
          <a:noFill/>
          <a:ln/>
        </p:spPr>
        <p:txBody>
          <a:bodyPr wrap="square" lIns="0" tIns="0" rIns="0" bIns="0" rtlCol="0" anchor="ctr"/>
          <a:lstStyle/>
          <a:p>
            <a:pPr algn="r" indent="0" marL="0">
              <a:buNone/>
            </a:pPr>
            <a:r>
              <a:rPr lang="en-US" sz="1700" b="1" dirty="0">
                <a:solidFill>
                  <a:srgbClr val="14171F"/>
                </a:solidFill>
                <a:latin typeface="Arial" pitchFamily="34" charset="0"/>
                <a:ea typeface="Arial" pitchFamily="34" charset="-122"/>
                <a:cs typeface="Arial" pitchFamily="34" charset="-120"/>
              </a:rPr>
              <a:t>3.2x · 34%</a:t>
            </a:r>
            <a:endParaRPr lang="en-US" sz="1700" dirty="0"/>
          </a:p>
        </p:txBody>
      </p:sp>
      <p:sp>
        <p:nvSpPr>
          <p:cNvPr id="26" name="Text 24"/>
          <p:cNvSpPr/>
          <p:nvPr/>
        </p:nvSpPr>
        <p:spPr>
          <a:xfrm>
            <a:off x="9052560" y="5321808"/>
            <a:ext cx="2286000" cy="402336"/>
          </a:xfrm>
          <a:prstGeom prst="rect">
            <a:avLst/>
          </a:prstGeom>
          <a:noFill/>
          <a:ln/>
        </p:spPr>
        <p:txBody>
          <a:bodyPr wrap="square" lIns="0" tIns="0" rIns="0" bIns="0" rtlCol="0" anchor="ctr"/>
          <a:lstStyle/>
          <a:p>
            <a:pPr algn="r" indent="0" marL="0">
              <a:buNone/>
            </a:pPr>
            <a:r>
              <a:rPr lang="en-US" sz="1700" b="1" dirty="0">
                <a:solidFill>
                  <a:srgbClr val="ED1B76"/>
                </a:solidFill>
                <a:latin typeface="Arial" pitchFamily="34" charset="0"/>
                <a:ea typeface="Arial" pitchFamily="34" charset="-122"/>
                <a:cs typeface="Arial" pitchFamily="34" charset="-120"/>
              </a:rPr>
              <a:t>4.6x · 46%</a:t>
            </a:r>
            <a:endParaRPr lang="en-US" sz="1700" dirty="0"/>
          </a:p>
        </p:txBody>
      </p:sp>
      <p:sp>
        <p:nvSpPr>
          <p:cNvPr id="27" name="Text 25"/>
          <p:cNvSpPr/>
          <p:nvPr/>
        </p:nvSpPr>
        <p:spPr>
          <a:xfrm>
            <a:off x="685800" y="6144768"/>
            <a:ext cx="10835640" cy="512064"/>
          </a:xfrm>
          <a:prstGeom prst="rect">
            <a:avLst/>
          </a:prstGeom>
          <a:noFill/>
          <a:ln/>
        </p:spPr>
        <p:txBody>
          <a:bodyPr wrap="square" lIns="0" tIns="0" rIns="0" bIns="0" rtlCol="0" anchor="ctr"/>
          <a:lstStyle/>
          <a:p>
            <a:pPr indent="0" marL="0">
              <a:lnSpc>
                <a:spcPts val="1600"/>
              </a:lnSpc>
              <a:buNone/>
            </a:pPr>
            <a:r>
              <a:rPr lang="en-US" sz="1200" b="1" i="1" dirty="0">
                <a:solidFill>
                  <a:srgbClr val="B01055"/>
                </a:solidFill>
                <a:latin typeface="Arial" pitchFamily="34" charset="0"/>
                <a:ea typeface="Arial" pitchFamily="34" charset="-122"/>
                <a:cs typeface="Arial" pitchFamily="34" charset="-120"/>
              </a:rPr>
              <a:t>AND IF NOBODY BUYS IT: sixteen unlevered stores throw off $3.9 million a year. On 8% that is roughly $314,000 annually — a 31% yield on the original million, indefinitely. The floor here is a distribution, not a zero.</a:t>
            </a:r>
            <a:endParaRPr lang="en-US" sz="1200" dirty="0"/>
          </a:p>
        </p:txBody>
      </p:sp>
      <p:sp>
        <p:nvSpPr>
          <p:cNvPr id="28" name="Shape 26"/>
          <p:cNvSpPr/>
          <p:nvPr/>
        </p:nvSpPr>
        <p:spPr>
          <a:xfrm>
            <a:off x="11347704" y="6217920"/>
            <a:ext cx="347472" cy="347472"/>
          </a:xfrm>
          <a:prstGeom prst="ellipse">
            <a:avLst/>
          </a:prstGeom>
          <a:solidFill>
            <a:srgbClr val="ED1B76"/>
          </a:solidFill>
          <a:ln/>
        </p:spPr>
      </p:sp>
      <p:sp>
        <p:nvSpPr>
          <p:cNvPr id="29" name="Text 27"/>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669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WHO BUYS THIS</a:t>
            </a:r>
            <a:endParaRPr lang="en-US" sz="1100" dirty="0"/>
          </a:p>
        </p:txBody>
      </p:sp>
      <p:sp>
        <p:nvSpPr>
          <p:cNvPr id="3" name="Text 1"/>
          <p:cNvSpPr/>
          <p:nvPr/>
        </p:nvSpPr>
        <p:spPr>
          <a:xfrm>
            <a:off x="685800" y="914400"/>
            <a:ext cx="10881360" cy="1280160"/>
          </a:xfrm>
          <a:prstGeom prst="rect">
            <a:avLst/>
          </a:prstGeom>
          <a:noFill/>
          <a:ln/>
        </p:spPr>
        <p:txBody>
          <a:bodyPr wrap="square" lIns="0" tIns="0" rIns="0" bIns="0" rtlCol="0" anchor="t"/>
          <a:lstStyle/>
          <a:p>
            <a:pPr indent="0" marL="0">
              <a:buNone/>
            </a:pPr>
            <a:r>
              <a:rPr lang="en-US" sz="2800" b="1" dirty="0">
                <a:solidFill>
                  <a:srgbClr val="14171F"/>
                </a:solidFill>
                <a:latin typeface="Arial" pitchFamily="34" charset="0"/>
                <a:ea typeface="Arial" pitchFamily="34" charset="-122"/>
                <a:cs typeface="Arial" pitchFamily="34" charset="-120"/>
              </a:rPr>
              <a:t>Not Roark. Not yet.</a:t>
            </a:r>
            <a:endParaRPr lang="en-US" sz="2800" dirty="0"/>
          </a:p>
        </p:txBody>
      </p:sp>
      <p:sp>
        <p:nvSpPr>
          <p:cNvPr id="4" name="Text 2"/>
          <p:cNvSpPr/>
          <p:nvPr/>
        </p:nvSpPr>
        <p:spPr>
          <a:xfrm>
            <a:off x="685800" y="1700784"/>
            <a:ext cx="6675120" cy="822960"/>
          </a:xfrm>
          <a:prstGeom prst="rect">
            <a:avLst/>
          </a:prstGeom>
          <a:noFill/>
          <a:ln/>
        </p:spPr>
        <p:txBody>
          <a:bodyPr wrap="square" lIns="0" tIns="0" rIns="0" bIns="0" rtlCol="0" anchor="ctr"/>
          <a:lstStyle/>
          <a:p>
            <a:pPr indent="0" marL="0">
              <a:lnSpc>
                <a:spcPts val="2100"/>
              </a:lnSpc>
              <a:buNone/>
            </a:pPr>
            <a:r>
              <a:rPr lang="en-US" sz="1400" dirty="0">
                <a:solidFill>
                  <a:srgbClr val="4B4753"/>
                </a:solidFill>
                <a:latin typeface="Arial" pitchFamily="34" charset="0"/>
                <a:ea typeface="Arial" pitchFamily="34" charset="-122"/>
                <a:cs typeface="Arial" pitchFamily="34" charset="-120"/>
              </a:rPr>
              <a:t>Roark buys at three hundred stores. A sixteen-store Arizona chain with $5.6 million of store-level EBITDA sells to someone smaller and closer — and there are more of them than there are Roarks.</a:t>
            </a:r>
            <a:endParaRPr lang="en-US" sz="1400" dirty="0"/>
          </a:p>
        </p:txBody>
      </p:sp>
      <p:sp>
        <p:nvSpPr>
          <p:cNvPr id="5" name="Shape 3"/>
          <p:cNvSpPr/>
          <p:nvPr/>
        </p:nvSpPr>
        <p:spPr>
          <a:xfrm>
            <a:off x="7882128" y="1664208"/>
            <a:ext cx="3657600" cy="1554480"/>
          </a:xfrm>
          <a:prstGeom prst="rect">
            <a:avLst/>
          </a:prstGeom>
          <a:solidFill>
            <a:srgbClr val="FCF1F6"/>
          </a:solidFill>
          <a:ln/>
        </p:spPr>
      </p:sp>
      <p:sp>
        <p:nvSpPr>
          <p:cNvPr id="6" name="Text 4"/>
          <p:cNvSpPr/>
          <p:nvPr/>
        </p:nvSpPr>
        <p:spPr>
          <a:xfrm>
            <a:off x="8174736" y="1865376"/>
            <a:ext cx="3108960" cy="310896"/>
          </a:xfrm>
          <a:prstGeom prst="rect">
            <a:avLst/>
          </a:prstGeom>
          <a:noFill/>
          <a:ln/>
        </p:spPr>
        <p:txBody>
          <a:bodyPr wrap="square" lIns="0" tIns="0" rIns="0" bIns="0" rtlCol="0" anchor="ctr"/>
          <a:lstStyle/>
          <a:p>
            <a:pPr indent="0" marL="0">
              <a:buNone/>
            </a:pPr>
            <a:r>
              <a:rPr lang="en-US" sz="1200" b="1" spc="300" kern="0" dirty="0">
                <a:solidFill>
                  <a:srgbClr val="ED1B76"/>
                </a:solidFill>
                <a:latin typeface="Arial" pitchFamily="34" charset="0"/>
                <a:ea typeface="Arial" pitchFamily="34" charset="-122"/>
                <a:cs typeface="Arial" pitchFamily="34" charset="-120"/>
              </a:rPr>
              <a:t>Q3 2030</a:t>
            </a:r>
            <a:endParaRPr lang="en-US" sz="1200" dirty="0"/>
          </a:p>
        </p:txBody>
      </p:sp>
      <p:sp>
        <p:nvSpPr>
          <p:cNvPr id="7" name="Text 5"/>
          <p:cNvSpPr/>
          <p:nvPr/>
        </p:nvSpPr>
        <p:spPr>
          <a:xfrm>
            <a:off x="8174736" y="2194560"/>
            <a:ext cx="3108960" cy="384048"/>
          </a:xfrm>
          <a:prstGeom prst="rect">
            <a:avLst/>
          </a:prstGeom>
          <a:noFill/>
          <a:ln/>
        </p:spPr>
        <p:txBody>
          <a:bodyPr wrap="square" lIns="0" tIns="0" rIns="0" bIns="0" rtlCol="0" anchor="ctr"/>
          <a:lstStyle/>
          <a:p>
            <a:pPr indent="0" marL="0">
              <a:buNone/>
            </a:pPr>
            <a:r>
              <a:rPr lang="en-US" sz="2000" b="1" dirty="0">
                <a:solidFill>
                  <a:srgbClr val="14171F"/>
                </a:solidFill>
                <a:latin typeface="Arial" pitchFamily="34" charset="0"/>
                <a:ea typeface="Arial" pitchFamily="34" charset="-122"/>
                <a:cs typeface="Arial" pitchFamily="34" charset="-120"/>
              </a:rPr>
              <a:t>$40M – $57M</a:t>
            </a:r>
            <a:endParaRPr lang="en-US" sz="2000" dirty="0"/>
          </a:p>
        </p:txBody>
      </p:sp>
      <p:sp>
        <p:nvSpPr>
          <p:cNvPr id="8" name="Text 6"/>
          <p:cNvSpPr/>
          <p:nvPr/>
        </p:nvSpPr>
        <p:spPr>
          <a:xfrm>
            <a:off x="8174736" y="2615184"/>
            <a:ext cx="3108960" cy="457200"/>
          </a:xfrm>
          <a:prstGeom prst="rect">
            <a:avLst/>
          </a:prstGeom>
          <a:noFill/>
          <a:ln/>
        </p:spPr>
        <p:txBody>
          <a:bodyPr wrap="square" lIns="0" tIns="0" rIns="0" bIns="0" rtlCol="0" anchor="ctr"/>
          <a:lstStyle/>
          <a:p>
            <a:pPr indent="0" marL="0">
              <a:lnSpc>
                <a:spcPts val="1500"/>
              </a:lnSpc>
              <a:buNone/>
            </a:pPr>
            <a:r>
              <a:rPr lang="en-US" sz="1200" dirty="0">
                <a:solidFill>
                  <a:srgbClr val="4B4753"/>
                </a:solidFill>
                <a:latin typeface="Arial" pitchFamily="34" charset="0"/>
                <a:ea typeface="Arial" pitchFamily="34" charset="-122"/>
                <a:cs typeface="Arial" pitchFamily="34" charset="-120"/>
              </a:rPr>
              <a:t>depending on whether the buyer absorbs the overhead.</a:t>
            </a:r>
            <a:endParaRPr lang="en-US" sz="1200" dirty="0"/>
          </a:p>
        </p:txBody>
      </p:sp>
      <p:sp>
        <p:nvSpPr>
          <p:cNvPr id="9" name="Shape 7"/>
          <p:cNvSpPr/>
          <p:nvPr/>
        </p:nvSpPr>
        <p:spPr>
          <a:xfrm>
            <a:off x="685800" y="3739896"/>
            <a:ext cx="137160" cy="137160"/>
          </a:xfrm>
          <a:prstGeom prst="ellipse">
            <a:avLst/>
          </a:prstGeom>
          <a:solidFill>
            <a:srgbClr val="ED1B76"/>
          </a:solidFill>
          <a:ln/>
        </p:spPr>
      </p:sp>
      <p:sp>
        <p:nvSpPr>
          <p:cNvPr id="10" name="Text 8"/>
          <p:cNvSpPr/>
          <p:nvPr/>
        </p:nvSpPr>
        <p:spPr>
          <a:xfrm>
            <a:off x="960120" y="3657600"/>
            <a:ext cx="4754880" cy="292608"/>
          </a:xfrm>
          <a:prstGeom prst="rect">
            <a:avLst/>
          </a:prstGeom>
          <a:noFill/>
          <a:ln/>
        </p:spPr>
        <p:txBody>
          <a:bodyPr wrap="square" lIns="0" tIns="0" rIns="0" bIns="0" rtlCol="0" anchor="ctr"/>
          <a:lstStyle/>
          <a:p>
            <a:pPr indent="0" marL="0">
              <a:buNone/>
            </a:pPr>
            <a:r>
              <a:rPr lang="en-US" sz="1250" b="1" spc="100" kern="0" dirty="0">
                <a:solidFill>
                  <a:srgbClr val="14171F"/>
                </a:solidFill>
                <a:latin typeface="Arial" pitchFamily="34" charset="0"/>
                <a:ea typeface="Arial" pitchFamily="34" charset="-122"/>
                <a:cs typeface="Arial" pitchFamily="34" charset="-120"/>
              </a:rPr>
              <a:t>A REGIONAL PRIVATE-EQUITY FUND</a:t>
            </a:r>
            <a:endParaRPr lang="en-US" sz="1250" dirty="0"/>
          </a:p>
        </p:txBody>
      </p:sp>
      <p:sp>
        <p:nvSpPr>
          <p:cNvPr id="11" name="Text 9"/>
          <p:cNvSpPr/>
          <p:nvPr/>
        </p:nvSpPr>
        <p:spPr>
          <a:xfrm>
            <a:off x="5852160" y="3675888"/>
            <a:ext cx="5669280" cy="457200"/>
          </a:xfrm>
          <a:prstGeom prst="rect">
            <a:avLst/>
          </a:prstGeom>
          <a:noFill/>
          <a:ln/>
        </p:spPr>
        <p:txBody>
          <a:bodyPr wrap="square" lIns="0" tIns="0" rIns="0" bIns="0" rtlCol="0" anchor="ctr"/>
          <a:lstStyle/>
          <a:p>
            <a:pPr indent="0" marL="0">
              <a:lnSpc>
                <a:spcPts val="1500"/>
              </a:lnSpc>
              <a:buNone/>
            </a:pPr>
            <a:r>
              <a:rPr lang="en-US" sz="1200" dirty="0">
                <a:solidFill>
                  <a:srgbClr val="4B4753"/>
                </a:solidFill>
                <a:latin typeface="Arial" pitchFamily="34" charset="0"/>
                <a:ea typeface="Arial" pitchFamily="34" charset="-122"/>
                <a:cs typeface="Arial" pitchFamily="34" charset="-120"/>
              </a:rPr>
              <a:t>Buys a proven single-market platform and funds the next fifty stores itself.</a:t>
            </a:r>
            <a:endParaRPr lang="en-US" sz="1200" dirty="0"/>
          </a:p>
        </p:txBody>
      </p:sp>
      <p:sp>
        <p:nvSpPr>
          <p:cNvPr id="12" name="Shape 10"/>
          <p:cNvSpPr/>
          <p:nvPr/>
        </p:nvSpPr>
        <p:spPr>
          <a:xfrm>
            <a:off x="685800" y="4489704"/>
            <a:ext cx="137160" cy="137160"/>
          </a:xfrm>
          <a:prstGeom prst="ellipse">
            <a:avLst/>
          </a:prstGeom>
          <a:solidFill>
            <a:srgbClr val="ED1B76"/>
          </a:solidFill>
          <a:ln/>
        </p:spPr>
      </p:sp>
      <p:sp>
        <p:nvSpPr>
          <p:cNvPr id="13" name="Text 11"/>
          <p:cNvSpPr/>
          <p:nvPr/>
        </p:nvSpPr>
        <p:spPr>
          <a:xfrm>
            <a:off x="960120" y="4407408"/>
            <a:ext cx="4754880" cy="292608"/>
          </a:xfrm>
          <a:prstGeom prst="rect">
            <a:avLst/>
          </a:prstGeom>
          <a:noFill/>
          <a:ln/>
        </p:spPr>
        <p:txBody>
          <a:bodyPr wrap="square" lIns="0" tIns="0" rIns="0" bIns="0" rtlCol="0" anchor="ctr"/>
          <a:lstStyle/>
          <a:p>
            <a:pPr indent="0" marL="0">
              <a:buNone/>
            </a:pPr>
            <a:r>
              <a:rPr lang="en-US" sz="1250" b="1" spc="100" kern="0" dirty="0">
                <a:solidFill>
                  <a:srgbClr val="14171F"/>
                </a:solidFill>
                <a:latin typeface="Arial" pitchFamily="34" charset="0"/>
                <a:ea typeface="Arial" pitchFamily="34" charset="-122"/>
                <a:cs typeface="Arial" pitchFamily="34" charset="-120"/>
              </a:rPr>
              <a:t>A MULTI-BRAND FRANCHISE PLATFORM</a:t>
            </a:r>
            <a:endParaRPr lang="en-US" sz="1250" dirty="0"/>
          </a:p>
        </p:txBody>
      </p:sp>
      <p:sp>
        <p:nvSpPr>
          <p:cNvPr id="14" name="Text 12"/>
          <p:cNvSpPr/>
          <p:nvPr/>
        </p:nvSpPr>
        <p:spPr>
          <a:xfrm>
            <a:off x="5852160" y="4425696"/>
            <a:ext cx="5669280" cy="457200"/>
          </a:xfrm>
          <a:prstGeom prst="rect">
            <a:avLst/>
          </a:prstGeom>
          <a:noFill/>
          <a:ln/>
        </p:spPr>
        <p:txBody>
          <a:bodyPr wrap="square" lIns="0" tIns="0" rIns="0" bIns="0" rtlCol="0" anchor="ctr"/>
          <a:lstStyle/>
          <a:p>
            <a:pPr indent="0" marL="0">
              <a:lnSpc>
                <a:spcPts val="1500"/>
              </a:lnSpc>
              <a:buNone/>
            </a:pPr>
            <a:r>
              <a:rPr lang="en-US" sz="1200" dirty="0">
                <a:solidFill>
                  <a:srgbClr val="4B4753"/>
                </a:solidFill>
                <a:latin typeface="Arial" pitchFamily="34" charset="0"/>
                <a:ea typeface="Arial" pitchFamily="34" charset="-122"/>
                <a:cs typeface="Arial" pitchFamily="34" charset="-120"/>
              </a:rPr>
              <a:t>Adds a breakfast concept to a portfolio that already has the back office.</a:t>
            </a:r>
            <a:endParaRPr lang="en-US" sz="1200" dirty="0"/>
          </a:p>
        </p:txBody>
      </p:sp>
      <p:sp>
        <p:nvSpPr>
          <p:cNvPr id="15" name="Shape 13"/>
          <p:cNvSpPr/>
          <p:nvPr/>
        </p:nvSpPr>
        <p:spPr>
          <a:xfrm>
            <a:off x="685800" y="5239512"/>
            <a:ext cx="137160" cy="137160"/>
          </a:xfrm>
          <a:prstGeom prst="ellipse">
            <a:avLst/>
          </a:prstGeom>
          <a:solidFill>
            <a:srgbClr val="ED1B76"/>
          </a:solidFill>
          <a:ln/>
        </p:spPr>
      </p:sp>
      <p:sp>
        <p:nvSpPr>
          <p:cNvPr id="16" name="Text 14"/>
          <p:cNvSpPr/>
          <p:nvPr/>
        </p:nvSpPr>
        <p:spPr>
          <a:xfrm>
            <a:off x="960120" y="5157216"/>
            <a:ext cx="4754880" cy="292608"/>
          </a:xfrm>
          <a:prstGeom prst="rect">
            <a:avLst/>
          </a:prstGeom>
          <a:noFill/>
          <a:ln/>
        </p:spPr>
        <p:txBody>
          <a:bodyPr wrap="square" lIns="0" tIns="0" rIns="0" bIns="0" rtlCol="0" anchor="ctr"/>
          <a:lstStyle/>
          <a:p>
            <a:pPr indent="0" marL="0">
              <a:buNone/>
            </a:pPr>
            <a:r>
              <a:rPr lang="en-US" sz="1250" b="1" spc="100" kern="0" dirty="0">
                <a:solidFill>
                  <a:srgbClr val="14171F"/>
                </a:solidFill>
                <a:latin typeface="Arial" pitchFamily="34" charset="0"/>
                <a:ea typeface="Arial" pitchFamily="34" charset="-122"/>
                <a:cs typeface="Arial" pitchFamily="34" charset="-120"/>
              </a:rPr>
              <a:t>A LARGER OPERATOR WANTING PHOENIX</a:t>
            </a:r>
            <a:endParaRPr lang="en-US" sz="1250" dirty="0"/>
          </a:p>
        </p:txBody>
      </p:sp>
      <p:sp>
        <p:nvSpPr>
          <p:cNvPr id="17" name="Text 15"/>
          <p:cNvSpPr/>
          <p:nvPr/>
        </p:nvSpPr>
        <p:spPr>
          <a:xfrm>
            <a:off x="5852160" y="5175504"/>
            <a:ext cx="5669280" cy="457200"/>
          </a:xfrm>
          <a:prstGeom prst="rect">
            <a:avLst/>
          </a:prstGeom>
          <a:noFill/>
          <a:ln/>
        </p:spPr>
        <p:txBody>
          <a:bodyPr wrap="square" lIns="0" tIns="0" rIns="0" bIns="0" rtlCol="0" anchor="ctr"/>
          <a:lstStyle/>
          <a:p>
            <a:pPr indent="0" marL="0">
              <a:lnSpc>
                <a:spcPts val="1500"/>
              </a:lnSpc>
              <a:buNone/>
            </a:pPr>
            <a:r>
              <a:rPr lang="en-US" sz="1200" dirty="0">
                <a:solidFill>
                  <a:srgbClr val="4B4753"/>
                </a:solidFill>
                <a:latin typeface="Arial" pitchFamily="34" charset="0"/>
                <a:ea typeface="Arial" pitchFamily="34" charset="-122"/>
                <a:cs typeface="Arial" pitchFamily="34" charset="-120"/>
              </a:rPr>
              <a:t>The fastest way into a market where the good corners are already taken.</a:t>
            </a:r>
            <a:endParaRPr lang="en-US" sz="1200" dirty="0"/>
          </a:p>
        </p:txBody>
      </p:sp>
      <p:sp>
        <p:nvSpPr>
          <p:cNvPr id="18" name="Shape 16"/>
          <p:cNvSpPr/>
          <p:nvPr/>
        </p:nvSpPr>
        <p:spPr>
          <a:xfrm>
            <a:off x="685800" y="5989320"/>
            <a:ext cx="137160" cy="137160"/>
          </a:xfrm>
          <a:prstGeom prst="ellipse">
            <a:avLst/>
          </a:prstGeom>
          <a:solidFill>
            <a:srgbClr val="B01055"/>
          </a:solidFill>
          <a:ln/>
        </p:spPr>
      </p:sp>
      <p:sp>
        <p:nvSpPr>
          <p:cNvPr id="19" name="Text 17"/>
          <p:cNvSpPr/>
          <p:nvPr/>
        </p:nvSpPr>
        <p:spPr>
          <a:xfrm>
            <a:off x="960120" y="5907024"/>
            <a:ext cx="4754880" cy="292608"/>
          </a:xfrm>
          <a:prstGeom prst="rect">
            <a:avLst/>
          </a:prstGeom>
          <a:noFill/>
          <a:ln/>
        </p:spPr>
        <p:txBody>
          <a:bodyPr wrap="square" lIns="0" tIns="0" rIns="0" bIns="0" rtlCol="0" anchor="ctr"/>
          <a:lstStyle/>
          <a:p>
            <a:pPr indent="0" marL="0">
              <a:buNone/>
            </a:pPr>
            <a:r>
              <a:rPr lang="en-US" sz="1250" b="1" spc="100" kern="0" dirty="0">
                <a:solidFill>
                  <a:srgbClr val="14171F"/>
                </a:solidFill>
                <a:latin typeface="Arial" pitchFamily="34" charset="0"/>
                <a:ea typeface="Arial" pitchFamily="34" charset="-122"/>
                <a:cs typeface="Arial" pitchFamily="34" charset="-120"/>
              </a:rPr>
              <a:t>OR NOBODY — AND WE KEEP IT</a:t>
            </a:r>
            <a:endParaRPr lang="en-US" sz="1250" dirty="0"/>
          </a:p>
        </p:txBody>
      </p:sp>
      <p:sp>
        <p:nvSpPr>
          <p:cNvPr id="20" name="Text 18"/>
          <p:cNvSpPr/>
          <p:nvPr/>
        </p:nvSpPr>
        <p:spPr>
          <a:xfrm>
            <a:off x="5852160" y="5925312"/>
            <a:ext cx="5669280" cy="457200"/>
          </a:xfrm>
          <a:prstGeom prst="rect">
            <a:avLst/>
          </a:prstGeom>
          <a:noFill/>
          <a:ln/>
        </p:spPr>
        <p:txBody>
          <a:bodyPr wrap="square" lIns="0" tIns="0" rIns="0" bIns="0" rtlCol="0" anchor="ctr"/>
          <a:lstStyle/>
          <a:p>
            <a:pPr indent="0" marL="0">
              <a:lnSpc>
                <a:spcPts val="1500"/>
              </a:lnSpc>
              <a:buNone/>
            </a:pPr>
            <a:r>
              <a:rPr lang="en-US" sz="1200" dirty="0">
                <a:solidFill>
                  <a:srgbClr val="4B4753"/>
                </a:solidFill>
                <a:latin typeface="Arial" pitchFamily="34" charset="0"/>
                <a:ea typeface="Arial" pitchFamily="34" charset="-122"/>
                <a:cs typeface="Arial" pitchFamily="34" charset="-120"/>
              </a:rPr>
              <a:t>Sixteen unlevered stores distributing cash is not a failure case.</a:t>
            </a:r>
            <a:endParaRPr lang="en-US" sz="1200" dirty="0"/>
          </a:p>
        </p:txBody>
      </p:sp>
      <p:sp>
        <p:nvSpPr>
          <p:cNvPr id="21" name="Text 19"/>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4B4753"/>
                </a:solidFill>
                <a:latin typeface="Arial" pitchFamily="34" charset="0"/>
                <a:ea typeface="Arial" pitchFamily="34" charset="-122"/>
                <a:cs typeface="Arial" pitchFamily="34" charset="-120"/>
              </a:rPr>
              <a:t>Precedent, not promise. No acquirer has expressed any interest in the company.</a:t>
            </a:r>
            <a:endParaRPr lang="en-US" sz="1000" dirty="0"/>
          </a:p>
        </p:txBody>
      </p:sp>
      <p:sp>
        <p:nvSpPr>
          <p:cNvPr id="22" name="Shape 20"/>
          <p:cNvSpPr/>
          <p:nvPr/>
        </p:nvSpPr>
        <p:spPr>
          <a:xfrm>
            <a:off x="11347704" y="6217920"/>
            <a:ext cx="347472" cy="347472"/>
          </a:xfrm>
          <a:prstGeom prst="ellipse">
            <a:avLst/>
          </a:prstGeom>
          <a:solidFill>
            <a:srgbClr val="ED1B76"/>
          </a:solidFill>
          <a:ln/>
        </p:spPr>
      </p:sp>
      <p:sp>
        <p:nvSpPr>
          <p:cNvPr id="23" name="Text 21"/>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30352"/>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HORIZON  —  NOT IN THIS ROUND</a:t>
            </a:r>
            <a:endParaRPr lang="en-US" sz="1100" dirty="0"/>
          </a:p>
        </p:txBody>
      </p:sp>
      <p:sp>
        <p:nvSpPr>
          <p:cNvPr id="3" name="Text 1"/>
          <p:cNvSpPr/>
          <p:nvPr/>
        </p:nvSpPr>
        <p:spPr>
          <a:xfrm>
            <a:off x="685800" y="859536"/>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Sixteen stores is the plan. Forty-one is the map.</a:t>
            </a:r>
            <a:endParaRPr lang="en-US" sz="2700" dirty="0"/>
          </a:p>
        </p:txBody>
      </p:sp>
      <p:sp>
        <p:nvSpPr>
          <p:cNvPr id="4" name="Text 2"/>
          <p:cNvSpPr/>
          <p:nvPr/>
        </p:nvSpPr>
        <p:spPr>
          <a:xfrm>
            <a:off x="685800" y="1517904"/>
            <a:ext cx="10607040" cy="548640"/>
          </a:xfrm>
          <a:prstGeom prst="rect">
            <a:avLst/>
          </a:prstGeom>
          <a:noFill/>
          <a:ln/>
        </p:spPr>
        <p:txBody>
          <a:bodyPr wrap="square" lIns="0" tIns="0" rIns="0" bIns="0" rtlCol="0" anchor="ctr"/>
          <a:lstStyle/>
          <a:p>
            <a:pPr indent="0" marL="0">
              <a:lnSpc>
                <a:spcPts val="1700"/>
              </a:lnSpc>
              <a:buNone/>
            </a:pPr>
            <a:r>
              <a:rPr lang="en-US" sz="1250" dirty="0">
                <a:solidFill>
                  <a:srgbClr val="4B4753"/>
                </a:solidFill>
                <a:latin typeface="Arial" pitchFamily="34" charset="0"/>
                <a:ea typeface="Arial" pitchFamily="34" charset="-122"/>
                <a:cs typeface="Arial" pitchFamily="34" charset="-120"/>
              </a:rPr>
              <a:t>A Series B after Arizona would take the format into three markets the category has already proven. The return on the previous page assumes none of this happens — it is underwritten to sixteen Arizona stores and a 2030 exit. This is what we would do instead if the stores keep working.</a:t>
            </a:r>
            <a:endParaRPr lang="en-US" sz="1250" dirty="0"/>
          </a:p>
        </p:txBody>
      </p:sp>
      <p:sp>
        <p:nvSpPr>
          <p:cNvPr id="5" name="Shape 3"/>
          <p:cNvSpPr/>
          <p:nvPr/>
        </p:nvSpPr>
        <p:spPr>
          <a:xfrm>
            <a:off x="685800" y="2103120"/>
            <a:ext cx="3483864" cy="2505456"/>
          </a:xfrm>
          <a:prstGeom prst="rect">
            <a:avLst/>
          </a:prstGeom>
          <a:solidFill>
            <a:srgbClr val="FCF1F6"/>
          </a:solidFill>
          <a:ln/>
        </p:spPr>
      </p:sp>
      <p:sp>
        <p:nvSpPr>
          <p:cNvPr id="6" name="Text 4"/>
          <p:cNvSpPr/>
          <p:nvPr/>
        </p:nvSpPr>
        <p:spPr>
          <a:xfrm>
            <a:off x="923544" y="2231136"/>
            <a:ext cx="3017520" cy="237744"/>
          </a:xfrm>
          <a:prstGeom prst="rect">
            <a:avLst/>
          </a:prstGeom>
          <a:noFill/>
          <a:ln/>
        </p:spPr>
        <p:txBody>
          <a:bodyPr wrap="square" lIns="0" tIns="0" rIns="0" bIns="0" rtlCol="0" anchor="ctr"/>
          <a:lstStyle/>
          <a:p>
            <a:pPr indent="0" marL="0">
              <a:buNone/>
            </a:pPr>
            <a:r>
              <a:rPr lang="en-US" sz="900" b="1" spc="160" kern="0" dirty="0">
                <a:solidFill>
                  <a:srgbClr val="B01055"/>
                </a:solidFill>
                <a:latin typeface="Arial" pitchFamily="34" charset="0"/>
                <a:ea typeface="Arial" pitchFamily="34" charset="-122"/>
                <a:cs typeface="Arial" pitchFamily="34" charset="-120"/>
              </a:rPr>
              <a:t>PHASE ONE  ·  2026–2030</a:t>
            </a:r>
            <a:endParaRPr lang="en-US" sz="900" dirty="0"/>
          </a:p>
        </p:txBody>
      </p:sp>
      <p:sp>
        <p:nvSpPr>
          <p:cNvPr id="7" name="Text 5"/>
          <p:cNvSpPr/>
          <p:nvPr/>
        </p:nvSpPr>
        <p:spPr>
          <a:xfrm>
            <a:off x="923544" y="2487168"/>
            <a:ext cx="3017520" cy="274320"/>
          </a:xfrm>
          <a:prstGeom prst="rect">
            <a:avLst/>
          </a:prstGeom>
          <a:noFill/>
          <a:ln/>
        </p:spPr>
        <p:txBody>
          <a:bodyPr wrap="square" lIns="0" tIns="0" rIns="0" bIns="0" rtlCol="0" anchor="ctr"/>
          <a:lstStyle/>
          <a:p>
            <a:pPr indent="0" marL="0">
              <a:buNone/>
            </a:pPr>
            <a:r>
              <a:rPr lang="en-US" sz="1400" b="1" spc="140" kern="0" dirty="0">
                <a:solidFill>
                  <a:srgbClr val="14171F"/>
                </a:solidFill>
                <a:latin typeface="Arial" pitchFamily="34" charset="0"/>
                <a:ea typeface="Arial" pitchFamily="34" charset="-122"/>
                <a:cs typeface="Arial" pitchFamily="34" charset="-120"/>
              </a:rPr>
              <a:t>ARIZONA</a:t>
            </a:r>
            <a:endParaRPr lang="en-US" sz="1400" dirty="0"/>
          </a:p>
        </p:txBody>
      </p:sp>
      <p:sp>
        <p:nvSpPr>
          <p:cNvPr id="8" name="Text 6"/>
          <p:cNvSpPr/>
          <p:nvPr/>
        </p:nvSpPr>
        <p:spPr>
          <a:xfrm>
            <a:off x="923544" y="2779776"/>
            <a:ext cx="1371600" cy="457200"/>
          </a:xfrm>
          <a:prstGeom prst="rect">
            <a:avLst/>
          </a:prstGeom>
          <a:noFill/>
          <a:ln/>
        </p:spPr>
        <p:txBody>
          <a:bodyPr wrap="square" lIns="0" tIns="0" rIns="0" bIns="0" rtlCol="0" anchor="ctr"/>
          <a:lstStyle/>
          <a:p>
            <a:pPr indent="0" marL="0">
              <a:buNone/>
            </a:pPr>
            <a:r>
              <a:rPr lang="en-US" sz="2600" b="1" dirty="0">
                <a:solidFill>
                  <a:srgbClr val="ED1B76"/>
                </a:solidFill>
                <a:latin typeface="Arial" pitchFamily="34" charset="0"/>
                <a:ea typeface="Arial" pitchFamily="34" charset="-122"/>
                <a:cs typeface="Arial" pitchFamily="34" charset="-120"/>
              </a:rPr>
              <a:t>16</a:t>
            </a:r>
            <a:endParaRPr lang="en-US" sz="2600" dirty="0"/>
          </a:p>
        </p:txBody>
      </p:sp>
      <p:sp>
        <p:nvSpPr>
          <p:cNvPr id="9" name="Text 7"/>
          <p:cNvSpPr/>
          <p:nvPr/>
        </p:nvSpPr>
        <p:spPr>
          <a:xfrm>
            <a:off x="2286000" y="2926080"/>
            <a:ext cx="1645920" cy="274320"/>
          </a:xfrm>
          <a:prstGeom prst="rect">
            <a:avLst/>
          </a:prstGeom>
          <a:noFill/>
          <a:ln/>
        </p:spPr>
        <p:txBody>
          <a:bodyPr wrap="square" lIns="0" tIns="0" rIns="0" bIns="0" rtlCol="0" anchor="ctr"/>
          <a:lstStyle/>
          <a:p>
            <a:pPr indent="0" marL="0">
              <a:buNone/>
            </a:pPr>
            <a:r>
              <a:rPr lang="en-US" sz="1050" dirty="0">
                <a:solidFill>
                  <a:srgbClr val="8E8899"/>
                </a:solidFill>
                <a:latin typeface="Arial" pitchFamily="34" charset="0"/>
                <a:ea typeface="Arial" pitchFamily="34" charset="-122"/>
                <a:cs typeface="Arial" pitchFamily="34" charset="-120"/>
              </a:rPr>
              <a:t>16 open</a:t>
            </a:r>
            <a:endParaRPr lang="en-US" sz="1050" dirty="0"/>
          </a:p>
        </p:txBody>
      </p:sp>
      <p:sp>
        <p:nvSpPr>
          <p:cNvPr id="10" name="Text 8"/>
          <p:cNvSpPr/>
          <p:nvPr/>
        </p:nvSpPr>
        <p:spPr>
          <a:xfrm>
            <a:off x="923544" y="3273552"/>
            <a:ext cx="3017520" cy="420624"/>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This round and the Series A. One metro, every store inside an hour.</a:t>
            </a:r>
            <a:endParaRPr lang="en-US" sz="1050" dirty="0"/>
          </a:p>
        </p:txBody>
      </p:sp>
      <p:sp>
        <p:nvSpPr>
          <p:cNvPr id="11" name="Text 9"/>
          <p:cNvSpPr/>
          <p:nvPr/>
        </p:nvSpPr>
        <p:spPr>
          <a:xfrm>
            <a:off x="923544" y="3749040"/>
            <a:ext cx="3017520" cy="804672"/>
          </a:xfrm>
          <a:prstGeom prst="rect">
            <a:avLst/>
          </a:prstGeom>
          <a:noFill/>
          <a:ln/>
        </p:spPr>
        <p:txBody>
          <a:bodyPr wrap="square" lIns="0" tIns="0" rIns="0" bIns="0" rtlCol="0" anchor="ctr"/>
          <a:lstStyle/>
          <a:p>
            <a:pPr indent="0" marL="0">
              <a:lnSpc>
                <a:spcPts val="950"/>
              </a:lnSpc>
              <a:buNone/>
            </a:pPr>
            <a:r>
              <a:rPr lang="en-US" sz="750" dirty="0">
                <a:solidFill>
                  <a:srgbClr val="8E8899"/>
                </a:solidFill>
                <a:latin typeface="Arial" pitchFamily="34" charset="0"/>
                <a:ea typeface="Arial" pitchFamily="34" charset="-122"/>
                <a:cs typeface="Arial" pitchFamily="34" charset="-120"/>
              </a:rPr>
              <a:t>METRO PHOENIX  (16)</a:t>
            </a:r>
            <a:endParaRPr lang="en-US" sz="750" dirty="0"/>
          </a:p>
          <a:p>
            <a:pPr indent="0" marL="0">
              <a:lnSpc>
                <a:spcPts val="950"/>
              </a:lnSpc>
              <a:buNone/>
            </a:pPr>
            <a:r>
              <a:rPr lang="en-US" sz="750" dirty="0">
                <a:solidFill>
                  <a:srgbClr val="8E8899"/>
                </a:solidFill>
                <a:latin typeface="Arial" pitchFamily="34" charset="0"/>
                <a:ea typeface="Arial" pitchFamily="34" charset="-122"/>
                <a:cs typeface="Arial" pitchFamily="34" charset="-120"/>
              </a:rPr>
              <a:t>Mesa · Scottsdale · Gilbert · Queen Creek · Chandler · Tempe · Peoria · Glendale · Buckeye · Arcadia · Surprise · and five more</a:t>
            </a:r>
            <a:endParaRPr lang="en-US" sz="750" dirty="0"/>
          </a:p>
        </p:txBody>
      </p:sp>
      <p:sp>
        <p:nvSpPr>
          <p:cNvPr id="12" name="Shape 10"/>
          <p:cNvSpPr/>
          <p:nvPr/>
        </p:nvSpPr>
        <p:spPr>
          <a:xfrm>
            <a:off x="4361688" y="2103120"/>
            <a:ext cx="3483864" cy="2505456"/>
          </a:xfrm>
          <a:prstGeom prst="rect">
            <a:avLst/>
          </a:prstGeom>
          <a:solidFill>
            <a:srgbClr val="F6F4F8"/>
          </a:solidFill>
          <a:ln/>
        </p:spPr>
      </p:sp>
      <p:sp>
        <p:nvSpPr>
          <p:cNvPr id="13" name="Text 11"/>
          <p:cNvSpPr/>
          <p:nvPr/>
        </p:nvSpPr>
        <p:spPr>
          <a:xfrm>
            <a:off x="4599432" y="2231136"/>
            <a:ext cx="3017520" cy="237744"/>
          </a:xfrm>
          <a:prstGeom prst="rect">
            <a:avLst/>
          </a:prstGeom>
          <a:noFill/>
          <a:ln/>
        </p:spPr>
        <p:txBody>
          <a:bodyPr wrap="square" lIns="0" tIns="0" rIns="0" bIns="0" rtlCol="0" anchor="ctr"/>
          <a:lstStyle/>
          <a:p>
            <a:pPr indent="0" marL="0">
              <a:buNone/>
            </a:pPr>
            <a:r>
              <a:rPr lang="en-US" sz="900" b="1" spc="160" kern="0" dirty="0">
                <a:solidFill>
                  <a:srgbClr val="8E8899"/>
                </a:solidFill>
                <a:latin typeface="Arial" pitchFamily="34" charset="0"/>
                <a:ea typeface="Arial" pitchFamily="34" charset="-122"/>
                <a:cs typeface="Arial" pitchFamily="34" charset="-120"/>
              </a:rPr>
              <a:t>PHASE TWO  ·  2031–2032</a:t>
            </a:r>
            <a:endParaRPr lang="en-US" sz="900" dirty="0"/>
          </a:p>
        </p:txBody>
      </p:sp>
      <p:sp>
        <p:nvSpPr>
          <p:cNvPr id="14" name="Text 12"/>
          <p:cNvSpPr/>
          <p:nvPr/>
        </p:nvSpPr>
        <p:spPr>
          <a:xfrm>
            <a:off x="4599432" y="2487168"/>
            <a:ext cx="3017520" cy="274320"/>
          </a:xfrm>
          <a:prstGeom prst="rect">
            <a:avLst/>
          </a:prstGeom>
          <a:noFill/>
          <a:ln/>
        </p:spPr>
        <p:txBody>
          <a:bodyPr wrap="square" lIns="0" tIns="0" rIns="0" bIns="0" rtlCol="0" anchor="ctr"/>
          <a:lstStyle/>
          <a:p>
            <a:pPr indent="0" marL="0">
              <a:buNone/>
            </a:pPr>
            <a:r>
              <a:rPr lang="en-US" sz="1400" b="1" spc="140" kern="0" dirty="0">
                <a:solidFill>
                  <a:srgbClr val="14171F"/>
                </a:solidFill>
                <a:latin typeface="Arial" pitchFamily="34" charset="0"/>
                <a:ea typeface="Arial" pitchFamily="34" charset="-122"/>
                <a:cs typeface="Arial" pitchFamily="34" charset="-120"/>
              </a:rPr>
              <a:t>NEVADA + UTAH</a:t>
            </a:r>
            <a:endParaRPr lang="en-US" sz="1400" dirty="0"/>
          </a:p>
        </p:txBody>
      </p:sp>
      <p:sp>
        <p:nvSpPr>
          <p:cNvPr id="15" name="Text 13"/>
          <p:cNvSpPr/>
          <p:nvPr/>
        </p:nvSpPr>
        <p:spPr>
          <a:xfrm>
            <a:off x="4599432" y="2779776"/>
            <a:ext cx="1371600" cy="457200"/>
          </a:xfrm>
          <a:prstGeom prst="rect">
            <a:avLst/>
          </a:prstGeom>
          <a:noFill/>
          <a:ln/>
        </p:spPr>
        <p:txBody>
          <a:bodyPr wrap="square" lIns="0" tIns="0" rIns="0" bIns="0" rtlCol="0" anchor="ctr"/>
          <a:lstStyle/>
          <a:p>
            <a:pPr indent="0" marL="0">
              <a:buNone/>
            </a:pPr>
            <a:r>
              <a:rPr lang="en-US" sz="2600" b="1" dirty="0">
                <a:solidFill>
                  <a:srgbClr val="14171F"/>
                </a:solidFill>
                <a:latin typeface="Arial" pitchFamily="34" charset="0"/>
                <a:ea typeface="Arial" pitchFamily="34" charset="-122"/>
                <a:cs typeface="Arial" pitchFamily="34" charset="-120"/>
              </a:rPr>
              <a:t>+13</a:t>
            </a:r>
            <a:endParaRPr lang="en-US" sz="2600" dirty="0"/>
          </a:p>
        </p:txBody>
      </p:sp>
      <p:sp>
        <p:nvSpPr>
          <p:cNvPr id="16" name="Text 14"/>
          <p:cNvSpPr/>
          <p:nvPr/>
        </p:nvSpPr>
        <p:spPr>
          <a:xfrm>
            <a:off x="5961888" y="2926080"/>
            <a:ext cx="1645920" cy="274320"/>
          </a:xfrm>
          <a:prstGeom prst="rect">
            <a:avLst/>
          </a:prstGeom>
          <a:noFill/>
          <a:ln/>
        </p:spPr>
        <p:txBody>
          <a:bodyPr wrap="square" lIns="0" tIns="0" rIns="0" bIns="0" rtlCol="0" anchor="ctr"/>
          <a:lstStyle/>
          <a:p>
            <a:pPr indent="0" marL="0">
              <a:buNone/>
            </a:pPr>
            <a:r>
              <a:rPr lang="en-US" sz="1050" dirty="0">
                <a:solidFill>
                  <a:srgbClr val="8E8899"/>
                </a:solidFill>
                <a:latin typeface="Arial" pitchFamily="34" charset="0"/>
                <a:ea typeface="Arial" pitchFamily="34" charset="-122"/>
                <a:cs typeface="Arial" pitchFamily="34" charset="-120"/>
              </a:rPr>
              <a:t>29 open</a:t>
            </a:r>
            <a:endParaRPr lang="en-US" sz="1050" dirty="0"/>
          </a:p>
        </p:txBody>
      </p:sp>
      <p:sp>
        <p:nvSpPr>
          <p:cNvPr id="17" name="Text 15"/>
          <p:cNvSpPr/>
          <p:nvPr/>
        </p:nvSpPr>
        <p:spPr>
          <a:xfrm>
            <a:off x="4599432" y="3273552"/>
            <a:ext cx="3017520" cy="420624"/>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Adjacent drive markets. Utah has the youngest population in the country.</a:t>
            </a:r>
            <a:endParaRPr lang="en-US" sz="1050" dirty="0"/>
          </a:p>
        </p:txBody>
      </p:sp>
      <p:sp>
        <p:nvSpPr>
          <p:cNvPr id="18" name="Text 16"/>
          <p:cNvSpPr/>
          <p:nvPr/>
        </p:nvSpPr>
        <p:spPr>
          <a:xfrm>
            <a:off x="4599432" y="3749040"/>
            <a:ext cx="3017520" cy="804672"/>
          </a:xfrm>
          <a:prstGeom prst="rect">
            <a:avLst/>
          </a:prstGeom>
          <a:noFill/>
          <a:ln/>
        </p:spPr>
        <p:txBody>
          <a:bodyPr wrap="square" lIns="0" tIns="0" rIns="0" bIns="0" rtlCol="0" anchor="ctr"/>
          <a:lstStyle/>
          <a:p>
            <a:pPr indent="0" marL="0">
              <a:lnSpc>
                <a:spcPts val="950"/>
              </a:lnSpc>
              <a:buNone/>
            </a:pPr>
            <a:r>
              <a:rPr lang="en-US" sz="750" dirty="0">
                <a:solidFill>
                  <a:srgbClr val="8E8899"/>
                </a:solidFill>
                <a:latin typeface="Arial" pitchFamily="34" charset="0"/>
                <a:ea typeface="Arial" pitchFamily="34" charset="-122"/>
                <a:cs typeface="Arial" pitchFamily="34" charset="-120"/>
              </a:rPr>
              <a:t>LAS VEGAS  (6)</a:t>
            </a:r>
            <a:endParaRPr lang="en-US" sz="750" dirty="0"/>
          </a:p>
          <a:p>
            <a:pPr indent="0" marL="0">
              <a:lnSpc>
                <a:spcPts val="950"/>
              </a:lnSpc>
              <a:buNone/>
            </a:pPr>
            <a:r>
              <a:rPr lang="en-US" sz="750" dirty="0">
                <a:solidFill>
                  <a:srgbClr val="8E8899"/>
                </a:solidFill>
                <a:latin typeface="Arial" pitchFamily="34" charset="0"/>
                <a:ea typeface="Arial" pitchFamily="34" charset="-122"/>
                <a:cs typeface="Arial" pitchFamily="34" charset="-120"/>
              </a:rPr>
              <a:t>Henderson · Summerlin · Centennial Hills · North Las Vegas · Southwest · Enterprise</a:t>
            </a:r>
            <a:endParaRPr lang="en-US" sz="750" dirty="0"/>
          </a:p>
          <a:p>
            <a:pPr indent="0" marL="0">
              <a:lnSpc>
                <a:spcPts val="950"/>
              </a:lnSpc>
              <a:buNone/>
            </a:pPr>
            <a:r>
              <a:rPr lang="en-US" sz="750" dirty="0">
                <a:solidFill>
                  <a:srgbClr val="8E8899"/>
                </a:solidFill>
                <a:latin typeface="Arial" pitchFamily="34" charset="0"/>
                <a:ea typeface="Arial" pitchFamily="34" charset="-122"/>
                <a:cs typeface="Arial" pitchFamily="34" charset="-120"/>
              </a:rPr>
              <a:t>WASATCH FRONT  (7)</a:t>
            </a:r>
            <a:endParaRPr lang="en-US" sz="750" dirty="0"/>
          </a:p>
          <a:p>
            <a:pPr indent="0" marL="0">
              <a:lnSpc>
                <a:spcPts val="950"/>
              </a:lnSpc>
              <a:buNone/>
            </a:pPr>
            <a:r>
              <a:rPr lang="en-US" sz="750" dirty="0">
                <a:solidFill>
                  <a:srgbClr val="8E8899"/>
                </a:solidFill>
                <a:latin typeface="Arial" pitchFamily="34" charset="0"/>
                <a:ea typeface="Arial" pitchFamily="34" charset="-122"/>
                <a:cs typeface="Arial" pitchFamily="34" charset="-120"/>
              </a:rPr>
              <a:t>Lehi · American Fork · Orem · Provo · Draper · South Jordan · Layton</a:t>
            </a:r>
            <a:endParaRPr lang="en-US" sz="750" dirty="0"/>
          </a:p>
        </p:txBody>
      </p:sp>
      <p:sp>
        <p:nvSpPr>
          <p:cNvPr id="19" name="Shape 17"/>
          <p:cNvSpPr/>
          <p:nvPr/>
        </p:nvSpPr>
        <p:spPr>
          <a:xfrm>
            <a:off x="8037576" y="2103120"/>
            <a:ext cx="3483864" cy="2505456"/>
          </a:xfrm>
          <a:prstGeom prst="rect">
            <a:avLst/>
          </a:prstGeom>
          <a:solidFill>
            <a:srgbClr val="F6F4F8"/>
          </a:solidFill>
          <a:ln/>
        </p:spPr>
      </p:sp>
      <p:sp>
        <p:nvSpPr>
          <p:cNvPr id="20" name="Text 18"/>
          <p:cNvSpPr/>
          <p:nvPr/>
        </p:nvSpPr>
        <p:spPr>
          <a:xfrm>
            <a:off x="8275320" y="2231136"/>
            <a:ext cx="3017520" cy="237744"/>
          </a:xfrm>
          <a:prstGeom prst="rect">
            <a:avLst/>
          </a:prstGeom>
          <a:noFill/>
          <a:ln/>
        </p:spPr>
        <p:txBody>
          <a:bodyPr wrap="square" lIns="0" tIns="0" rIns="0" bIns="0" rtlCol="0" anchor="ctr"/>
          <a:lstStyle/>
          <a:p>
            <a:pPr indent="0" marL="0">
              <a:buNone/>
            </a:pPr>
            <a:r>
              <a:rPr lang="en-US" sz="900" b="1" spc="160" kern="0" dirty="0">
                <a:solidFill>
                  <a:srgbClr val="8E8899"/>
                </a:solidFill>
                <a:latin typeface="Arial" pitchFamily="34" charset="0"/>
                <a:ea typeface="Arial" pitchFamily="34" charset="-122"/>
                <a:cs typeface="Arial" pitchFamily="34" charset="-120"/>
              </a:rPr>
              <a:t>PHASE THREE  ·  2033–2034</a:t>
            </a:r>
            <a:endParaRPr lang="en-US" sz="900" dirty="0"/>
          </a:p>
        </p:txBody>
      </p:sp>
      <p:sp>
        <p:nvSpPr>
          <p:cNvPr id="21" name="Text 19"/>
          <p:cNvSpPr/>
          <p:nvPr/>
        </p:nvSpPr>
        <p:spPr>
          <a:xfrm>
            <a:off x="8275320" y="2487168"/>
            <a:ext cx="3017520" cy="274320"/>
          </a:xfrm>
          <a:prstGeom prst="rect">
            <a:avLst/>
          </a:prstGeom>
          <a:noFill/>
          <a:ln/>
        </p:spPr>
        <p:txBody>
          <a:bodyPr wrap="square" lIns="0" tIns="0" rIns="0" bIns="0" rtlCol="0" anchor="ctr"/>
          <a:lstStyle/>
          <a:p>
            <a:pPr indent="0" marL="0">
              <a:buNone/>
            </a:pPr>
            <a:r>
              <a:rPr lang="en-US" sz="1400" b="1" spc="140" kern="0" dirty="0">
                <a:solidFill>
                  <a:srgbClr val="14171F"/>
                </a:solidFill>
                <a:latin typeface="Arial" pitchFamily="34" charset="0"/>
                <a:ea typeface="Arial" pitchFamily="34" charset="-122"/>
                <a:cs typeface="Arial" pitchFamily="34" charset="-120"/>
              </a:rPr>
              <a:t>TEXAS</a:t>
            </a:r>
            <a:endParaRPr lang="en-US" sz="1400" dirty="0"/>
          </a:p>
        </p:txBody>
      </p:sp>
      <p:sp>
        <p:nvSpPr>
          <p:cNvPr id="22" name="Text 20"/>
          <p:cNvSpPr/>
          <p:nvPr/>
        </p:nvSpPr>
        <p:spPr>
          <a:xfrm>
            <a:off x="8275320" y="2779776"/>
            <a:ext cx="1371600" cy="457200"/>
          </a:xfrm>
          <a:prstGeom prst="rect">
            <a:avLst/>
          </a:prstGeom>
          <a:noFill/>
          <a:ln/>
        </p:spPr>
        <p:txBody>
          <a:bodyPr wrap="square" lIns="0" tIns="0" rIns="0" bIns="0" rtlCol="0" anchor="ctr"/>
          <a:lstStyle/>
          <a:p>
            <a:pPr indent="0" marL="0">
              <a:buNone/>
            </a:pPr>
            <a:r>
              <a:rPr lang="en-US" sz="2600" b="1" dirty="0">
                <a:solidFill>
                  <a:srgbClr val="14171F"/>
                </a:solidFill>
                <a:latin typeface="Arial" pitchFamily="34" charset="0"/>
                <a:ea typeface="Arial" pitchFamily="34" charset="-122"/>
                <a:cs typeface="Arial" pitchFamily="34" charset="-120"/>
              </a:rPr>
              <a:t>+12</a:t>
            </a:r>
            <a:endParaRPr lang="en-US" sz="2600" dirty="0"/>
          </a:p>
        </p:txBody>
      </p:sp>
      <p:sp>
        <p:nvSpPr>
          <p:cNvPr id="23" name="Text 21"/>
          <p:cNvSpPr/>
          <p:nvPr/>
        </p:nvSpPr>
        <p:spPr>
          <a:xfrm>
            <a:off x="9637776" y="2926080"/>
            <a:ext cx="1645920" cy="274320"/>
          </a:xfrm>
          <a:prstGeom prst="rect">
            <a:avLst/>
          </a:prstGeom>
          <a:noFill/>
          <a:ln/>
        </p:spPr>
        <p:txBody>
          <a:bodyPr wrap="square" lIns="0" tIns="0" rIns="0" bIns="0" rtlCol="0" anchor="ctr"/>
          <a:lstStyle/>
          <a:p>
            <a:pPr indent="0" marL="0">
              <a:buNone/>
            </a:pPr>
            <a:r>
              <a:rPr lang="en-US" sz="1050" dirty="0">
                <a:solidFill>
                  <a:srgbClr val="8E8899"/>
                </a:solidFill>
                <a:latin typeface="Arial" pitchFamily="34" charset="0"/>
                <a:ea typeface="Arial" pitchFamily="34" charset="-122"/>
                <a:cs typeface="Arial" pitchFamily="34" charset="-120"/>
              </a:rPr>
              <a:t>41 open</a:t>
            </a:r>
            <a:endParaRPr lang="en-US" sz="1050" dirty="0"/>
          </a:p>
        </p:txBody>
      </p:sp>
      <p:sp>
        <p:nvSpPr>
          <p:cNvPr id="24" name="Text 22"/>
          <p:cNvSpPr/>
          <p:nvPr/>
        </p:nvSpPr>
        <p:spPr>
          <a:xfrm>
            <a:off x="8275320" y="3273552"/>
            <a:ext cx="3017520" cy="420624"/>
          </a:xfrm>
          <a:prstGeom prst="rect">
            <a:avLst/>
          </a:prstGeom>
          <a:noFill/>
          <a:ln/>
        </p:spPr>
        <p:txBody>
          <a:bodyPr wrap="square" lIns="0" tIns="0" rIns="0" bIns="0" rtlCol="0" anchor="ctr"/>
          <a:lstStyle/>
          <a:p>
            <a:pPr indent="0" marL="0">
              <a:lnSpc>
                <a:spcPts val="1300"/>
              </a:lnSpc>
              <a:buNone/>
            </a:pPr>
            <a:r>
              <a:rPr lang="en-US" sz="1050" dirty="0">
                <a:solidFill>
                  <a:srgbClr val="4B4753"/>
                </a:solidFill>
                <a:latin typeface="Arial" pitchFamily="34" charset="0"/>
                <a:ea typeface="Arial" pitchFamily="34" charset="-122"/>
                <a:cs typeface="Arial" pitchFamily="34" charset="-120"/>
              </a:rPr>
              <a:t>Dallas–Fort Worth first. The only market here big enough to hold the rest.</a:t>
            </a:r>
            <a:endParaRPr lang="en-US" sz="1050" dirty="0"/>
          </a:p>
        </p:txBody>
      </p:sp>
      <p:sp>
        <p:nvSpPr>
          <p:cNvPr id="25" name="Text 23"/>
          <p:cNvSpPr/>
          <p:nvPr/>
        </p:nvSpPr>
        <p:spPr>
          <a:xfrm>
            <a:off x="8275320" y="3749040"/>
            <a:ext cx="3017520" cy="804672"/>
          </a:xfrm>
          <a:prstGeom prst="rect">
            <a:avLst/>
          </a:prstGeom>
          <a:noFill/>
          <a:ln/>
        </p:spPr>
        <p:txBody>
          <a:bodyPr wrap="square" lIns="0" tIns="0" rIns="0" bIns="0" rtlCol="0" anchor="ctr"/>
          <a:lstStyle/>
          <a:p>
            <a:pPr indent="0" marL="0">
              <a:lnSpc>
                <a:spcPts val="950"/>
              </a:lnSpc>
              <a:buNone/>
            </a:pPr>
            <a:r>
              <a:rPr lang="en-US" sz="750" dirty="0">
                <a:solidFill>
                  <a:srgbClr val="8E8899"/>
                </a:solidFill>
                <a:latin typeface="Arial" pitchFamily="34" charset="0"/>
                <a:ea typeface="Arial" pitchFamily="34" charset="-122"/>
                <a:cs typeface="Arial" pitchFamily="34" charset="-120"/>
              </a:rPr>
              <a:t>DALLAS–FORT WORTH  (12)</a:t>
            </a:r>
            <a:endParaRPr lang="en-US" sz="750" dirty="0"/>
          </a:p>
          <a:p>
            <a:pPr indent="0" marL="0">
              <a:lnSpc>
                <a:spcPts val="950"/>
              </a:lnSpc>
              <a:buNone/>
            </a:pPr>
            <a:r>
              <a:rPr lang="en-US" sz="750" dirty="0">
                <a:solidFill>
                  <a:srgbClr val="8E8899"/>
                </a:solidFill>
                <a:latin typeface="Arial" pitchFamily="34" charset="0"/>
                <a:ea typeface="Arial" pitchFamily="34" charset="-122"/>
                <a:cs typeface="Arial" pitchFamily="34" charset="-120"/>
              </a:rPr>
              <a:t>Frisco · Plano · McKinney · Allen · Prosper · Little Elm · Denton · Flower Mound · Southlake · Arlington · Mansfield · Fort Worth Alliance</a:t>
            </a:r>
            <a:endParaRPr lang="en-US" sz="750" dirty="0"/>
          </a:p>
        </p:txBody>
      </p:sp>
      <p:sp>
        <p:nvSpPr>
          <p:cNvPr id="26" name="Shape 24"/>
          <p:cNvSpPr/>
          <p:nvPr/>
        </p:nvSpPr>
        <p:spPr>
          <a:xfrm>
            <a:off x="685800" y="4718304"/>
            <a:ext cx="10835640" cy="1060704"/>
          </a:xfrm>
          <a:prstGeom prst="rect">
            <a:avLst/>
          </a:prstGeom>
          <a:solidFill>
            <a:srgbClr val="1B0F24"/>
          </a:solidFill>
          <a:ln/>
        </p:spPr>
      </p:sp>
      <p:sp>
        <p:nvSpPr>
          <p:cNvPr id="27" name="Text 25"/>
          <p:cNvSpPr/>
          <p:nvPr/>
        </p:nvSpPr>
        <p:spPr>
          <a:xfrm>
            <a:off x="960120" y="4882896"/>
            <a:ext cx="6766560" cy="237744"/>
          </a:xfrm>
          <a:prstGeom prst="rect">
            <a:avLst/>
          </a:prstGeom>
          <a:noFill/>
          <a:ln/>
        </p:spPr>
        <p:txBody>
          <a:bodyPr wrap="square" lIns="0" tIns="0" rIns="0" bIns="0" rtlCol="0" anchor="ctr"/>
          <a:lstStyle/>
          <a:p>
            <a:pPr indent="0" marL="0">
              <a:buNone/>
            </a:pPr>
            <a:r>
              <a:rPr lang="en-US" sz="950" b="1" spc="200" kern="0" dirty="0">
                <a:solidFill>
                  <a:srgbClr val="8E82A0"/>
                </a:solidFill>
                <a:latin typeface="Arial" pitchFamily="34" charset="0"/>
                <a:ea typeface="Arial" pitchFamily="34" charset="-122"/>
                <a:cs typeface="Arial" pitchFamily="34" charset="-120"/>
              </a:rPr>
              <a:t>WHAT FORTY-ONE STORES WOULD BE WORTH, AT FOUR-STATE SCALE</a:t>
            </a:r>
            <a:endParaRPr lang="en-US" sz="950" dirty="0"/>
          </a:p>
        </p:txBody>
      </p:sp>
      <p:sp>
        <p:nvSpPr>
          <p:cNvPr id="28" name="Text 26"/>
          <p:cNvSpPr/>
          <p:nvPr/>
        </p:nvSpPr>
        <p:spPr>
          <a:xfrm>
            <a:off x="960120" y="5175504"/>
            <a:ext cx="7589520" cy="365760"/>
          </a:xfrm>
          <a:prstGeom prst="rect">
            <a:avLst/>
          </a:prstGeom>
          <a:noFill/>
          <a:ln/>
        </p:spPr>
        <p:txBody>
          <a:bodyPr wrap="square" lIns="0" tIns="0" rIns="0" bIns="0" rtlCol="0" anchor="ctr"/>
          <a:lstStyle/>
          <a:p>
            <a:pPr indent="0" marL="0">
              <a:buNone/>
            </a:pPr>
            <a:r>
              <a:rPr lang="en-US" sz="1250" dirty="0">
                <a:solidFill>
                  <a:srgbClr val="FFFFFF"/>
                </a:solidFill>
                <a:latin typeface="Arial" pitchFamily="34" charset="0"/>
                <a:ea typeface="Arial" pitchFamily="34" charset="-122"/>
                <a:cs typeface="Arial" pitchFamily="34" charset="-120"/>
              </a:rPr>
              <a:t>41 stores × $350K  =  $14.4M store EBITDA      −      $4.4M corporate      =      $10.0M</a:t>
            </a:r>
            <a:endParaRPr lang="en-US" sz="1250" dirty="0"/>
          </a:p>
        </p:txBody>
      </p:sp>
      <p:sp>
        <p:nvSpPr>
          <p:cNvPr id="29" name="Text 27"/>
          <p:cNvSpPr/>
          <p:nvPr/>
        </p:nvSpPr>
        <p:spPr>
          <a:xfrm>
            <a:off x="8686800" y="4882896"/>
            <a:ext cx="2743200" cy="237744"/>
          </a:xfrm>
          <a:prstGeom prst="rect">
            <a:avLst/>
          </a:prstGeom>
          <a:noFill/>
          <a:ln/>
        </p:spPr>
        <p:txBody>
          <a:bodyPr wrap="square" lIns="0" tIns="0" rIns="0" bIns="0" rtlCol="0" anchor="ctr"/>
          <a:lstStyle/>
          <a:p>
            <a:pPr algn="r" indent="0" marL="0">
              <a:buNone/>
            </a:pPr>
            <a:r>
              <a:rPr lang="en-US" sz="950" b="1" spc="200" kern="0" dirty="0">
                <a:solidFill>
                  <a:srgbClr val="ED1B76"/>
                </a:solidFill>
                <a:latin typeface="Arial" pitchFamily="34" charset="0"/>
                <a:ea typeface="Arial" pitchFamily="34" charset="-122"/>
                <a:cs typeface="Arial" pitchFamily="34" charset="-120"/>
              </a:rPr>
              <a:t>× 11 TURNS</a:t>
            </a:r>
            <a:endParaRPr lang="en-US" sz="950" dirty="0"/>
          </a:p>
        </p:txBody>
      </p:sp>
      <p:sp>
        <p:nvSpPr>
          <p:cNvPr id="30" name="Text 28"/>
          <p:cNvSpPr/>
          <p:nvPr/>
        </p:nvSpPr>
        <p:spPr>
          <a:xfrm>
            <a:off x="8686800" y="5120640"/>
            <a:ext cx="2743200" cy="566928"/>
          </a:xfrm>
          <a:prstGeom prst="rect">
            <a:avLst/>
          </a:prstGeom>
          <a:noFill/>
          <a:ln/>
        </p:spPr>
        <p:txBody>
          <a:bodyPr wrap="square" lIns="0" tIns="0" rIns="0" bIns="0" rtlCol="0" anchor="ctr"/>
          <a:lstStyle/>
          <a:p>
            <a:pPr algn="r" indent="0" marL="0">
              <a:buNone/>
            </a:pPr>
            <a:r>
              <a:rPr lang="en-US" sz="3400" b="1" dirty="0">
                <a:solidFill>
                  <a:srgbClr val="FFFFFF"/>
                </a:solidFill>
                <a:latin typeface="Arial" pitchFamily="34" charset="0"/>
                <a:ea typeface="Arial" pitchFamily="34" charset="-122"/>
                <a:cs typeface="Arial" pitchFamily="34" charset="-120"/>
              </a:rPr>
              <a:t>$110M</a:t>
            </a:r>
            <a:endParaRPr lang="en-US" sz="3400" dirty="0"/>
          </a:p>
        </p:txBody>
      </p:sp>
      <p:sp>
        <p:nvSpPr>
          <p:cNvPr id="31" name="Text 29"/>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8E8899"/>
                </a:solidFill>
                <a:latin typeface="Arial" pitchFamily="34" charset="0"/>
                <a:ea typeface="Arial" pitchFamily="34" charset="-122"/>
                <a:cs typeface="Arial" pitchFamily="34" charset="-120"/>
              </a:rPr>
              <a:t>Illustrative. No sites, no leases and no capital committed outside Arizona. Dutch Bros went Arizona, then Nevada and Utah, then Texas — where it now runs 142 stores, more than any state outside the West Coast.</a:t>
            </a:r>
            <a:endParaRPr lang="en-US" sz="1000" dirty="0"/>
          </a:p>
        </p:txBody>
      </p:sp>
      <p:sp>
        <p:nvSpPr>
          <p:cNvPr id="32" name="Shape 30"/>
          <p:cNvSpPr/>
          <p:nvPr/>
        </p:nvSpPr>
        <p:spPr>
          <a:xfrm>
            <a:off x="11347704" y="6217920"/>
            <a:ext cx="347472" cy="347472"/>
          </a:xfrm>
          <a:prstGeom prst="ellipse">
            <a:avLst/>
          </a:prstGeom>
          <a:solidFill>
            <a:srgbClr val="ED1B76"/>
          </a:solidFill>
          <a:ln/>
        </p:spPr>
      </p:sp>
      <p:sp>
        <p:nvSpPr>
          <p:cNvPr id="33" name="Text 31"/>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30352"/>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SAME TEST, FOUR STATES</a:t>
            </a:r>
            <a:endParaRPr lang="en-US" sz="1100" dirty="0"/>
          </a:p>
        </p:txBody>
      </p:sp>
      <p:sp>
        <p:nvSpPr>
          <p:cNvPr id="3" name="Text 1"/>
          <p:cNvSpPr/>
          <p:nvPr/>
        </p:nvSpPr>
        <p:spPr>
          <a:xfrm>
            <a:off x="685800" y="859536"/>
            <a:ext cx="10881360" cy="1280160"/>
          </a:xfrm>
          <a:prstGeom prst="rect">
            <a:avLst/>
          </a:prstGeom>
          <a:noFill/>
          <a:ln/>
        </p:spPr>
        <p:txBody>
          <a:bodyPr wrap="square" lIns="0" tIns="0" rIns="0" bIns="0" rtlCol="0" anchor="t"/>
          <a:lstStyle/>
          <a:p>
            <a:pPr indent="0" marL="0">
              <a:buNone/>
            </a:pPr>
            <a:r>
              <a:rPr lang="en-US" sz="2700" b="1" dirty="0">
                <a:solidFill>
                  <a:srgbClr val="14171F"/>
                </a:solidFill>
                <a:latin typeface="Arial" pitchFamily="34" charset="0"/>
                <a:ea typeface="Arial" pitchFamily="34" charset="-122"/>
                <a:cs typeface="Arial" pitchFamily="34" charset="-120"/>
              </a:rPr>
              <a:t>Three thousand seven hundred of these already exist.</a:t>
            </a:r>
            <a:endParaRPr lang="en-US" sz="2700" dirty="0"/>
          </a:p>
        </p:txBody>
      </p:sp>
      <p:sp>
        <p:nvSpPr>
          <p:cNvPr id="4" name="Text 2"/>
          <p:cNvSpPr/>
          <p:nvPr/>
        </p:nvSpPr>
        <p:spPr>
          <a:xfrm>
            <a:off x="685800" y="1517904"/>
            <a:ext cx="10607040" cy="457200"/>
          </a:xfrm>
          <a:prstGeom prst="rect">
            <a:avLst/>
          </a:prstGeom>
          <a:noFill/>
          <a:ln/>
        </p:spPr>
        <p:txBody>
          <a:bodyPr wrap="square" lIns="0" tIns="0" rIns="0" bIns="0" rtlCol="0" anchor="ctr"/>
          <a:lstStyle/>
          <a:p>
            <a:pPr indent="0" marL="0">
              <a:lnSpc>
                <a:spcPts val="1700"/>
              </a:lnSpc>
              <a:buNone/>
            </a:pPr>
            <a:r>
              <a:rPr lang="en-US" sz="1250" dirty="0">
                <a:solidFill>
                  <a:srgbClr val="4B4753"/>
                </a:solidFill>
                <a:latin typeface="Arial" pitchFamily="34" charset="0"/>
                <a:ea typeface="Arial" pitchFamily="34" charset="-122"/>
                <a:cs typeface="Arial" pitchFamily="34" charset="-120"/>
              </a:rPr>
              <a:t>Page three made this argument for Arizona. It holds in every market on the previous page — and it holds hardest in Texas, where the field is more than twice the size of the other three combined.</a:t>
            </a:r>
            <a:endParaRPr lang="en-US" sz="1250" dirty="0"/>
          </a:p>
        </p:txBody>
      </p:sp>
      <p:sp>
        <p:nvSpPr>
          <p:cNvPr id="5" name="Text 3"/>
          <p:cNvSpPr/>
          <p:nvPr/>
        </p:nvSpPr>
        <p:spPr>
          <a:xfrm>
            <a:off x="4251960" y="2157984"/>
            <a:ext cx="1417320" cy="237744"/>
          </a:xfrm>
          <a:prstGeom prst="rect">
            <a:avLst/>
          </a:prstGeom>
          <a:noFill/>
          <a:ln/>
        </p:spPr>
        <p:txBody>
          <a:bodyPr wrap="square" lIns="0" tIns="0" rIns="0" bIns="0" rtlCol="0" anchor="ctr"/>
          <a:lstStyle/>
          <a:p>
            <a:pPr algn="r" indent="0" marL="0">
              <a:buNone/>
            </a:pPr>
            <a:r>
              <a:rPr lang="en-US" sz="950" b="1" spc="140" kern="0" dirty="0">
                <a:solidFill>
                  <a:srgbClr val="8E8899"/>
                </a:solidFill>
                <a:latin typeface="Arial" pitchFamily="34" charset="0"/>
                <a:ea typeface="Arial" pitchFamily="34" charset="-122"/>
                <a:cs typeface="Arial" pitchFamily="34" charset="-120"/>
              </a:rPr>
              <a:t>ARIZONA</a:t>
            </a:r>
            <a:endParaRPr lang="en-US" sz="950" dirty="0"/>
          </a:p>
        </p:txBody>
      </p:sp>
      <p:sp>
        <p:nvSpPr>
          <p:cNvPr id="6" name="Text 4"/>
          <p:cNvSpPr/>
          <p:nvPr/>
        </p:nvSpPr>
        <p:spPr>
          <a:xfrm>
            <a:off x="5806440" y="2157984"/>
            <a:ext cx="1417320" cy="237744"/>
          </a:xfrm>
          <a:prstGeom prst="rect">
            <a:avLst/>
          </a:prstGeom>
          <a:noFill/>
          <a:ln/>
        </p:spPr>
        <p:txBody>
          <a:bodyPr wrap="square" lIns="0" tIns="0" rIns="0" bIns="0" rtlCol="0" anchor="ctr"/>
          <a:lstStyle/>
          <a:p>
            <a:pPr algn="r" indent="0" marL="0">
              <a:buNone/>
            </a:pPr>
            <a:r>
              <a:rPr lang="en-US" sz="950" b="1" spc="140" kern="0" dirty="0">
                <a:solidFill>
                  <a:srgbClr val="8E8899"/>
                </a:solidFill>
                <a:latin typeface="Arial" pitchFamily="34" charset="0"/>
                <a:ea typeface="Arial" pitchFamily="34" charset="-122"/>
                <a:cs typeface="Arial" pitchFamily="34" charset="-120"/>
              </a:rPr>
              <a:t>NEVADA</a:t>
            </a:r>
            <a:endParaRPr lang="en-US" sz="950" dirty="0"/>
          </a:p>
        </p:txBody>
      </p:sp>
      <p:sp>
        <p:nvSpPr>
          <p:cNvPr id="7" name="Text 5"/>
          <p:cNvSpPr/>
          <p:nvPr/>
        </p:nvSpPr>
        <p:spPr>
          <a:xfrm>
            <a:off x="7360920" y="2157984"/>
            <a:ext cx="1417320" cy="237744"/>
          </a:xfrm>
          <a:prstGeom prst="rect">
            <a:avLst/>
          </a:prstGeom>
          <a:noFill/>
          <a:ln/>
        </p:spPr>
        <p:txBody>
          <a:bodyPr wrap="square" lIns="0" tIns="0" rIns="0" bIns="0" rtlCol="0" anchor="ctr"/>
          <a:lstStyle/>
          <a:p>
            <a:pPr algn="r" indent="0" marL="0">
              <a:buNone/>
            </a:pPr>
            <a:r>
              <a:rPr lang="en-US" sz="950" b="1" spc="140" kern="0" dirty="0">
                <a:solidFill>
                  <a:srgbClr val="8E8899"/>
                </a:solidFill>
                <a:latin typeface="Arial" pitchFamily="34" charset="0"/>
                <a:ea typeface="Arial" pitchFamily="34" charset="-122"/>
                <a:cs typeface="Arial" pitchFamily="34" charset="-120"/>
              </a:rPr>
              <a:t>UTAH</a:t>
            </a:r>
            <a:endParaRPr lang="en-US" sz="950" dirty="0"/>
          </a:p>
        </p:txBody>
      </p:sp>
      <p:sp>
        <p:nvSpPr>
          <p:cNvPr id="8" name="Text 6"/>
          <p:cNvSpPr/>
          <p:nvPr/>
        </p:nvSpPr>
        <p:spPr>
          <a:xfrm>
            <a:off x="9006840" y="2157984"/>
            <a:ext cx="1417320" cy="237744"/>
          </a:xfrm>
          <a:prstGeom prst="rect">
            <a:avLst/>
          </a:prstGeom>
          <a:noFill/>
          <a:ln/>
        </p:spPr>
        <p:txBody>
          <a:bodyPr wrap="square" lIns="0" tIns="0" rIns="0" bIns="0" rtlCol="0" anchor="ctr"/>
          <a:lstStyle/>
          <a:p>
            <a:pPr algn="r" indent="0" marL="0">
              <a:buNone/>
            </a:pPr>
            <a:r>
              <a:rPr lang="en-US" sz="950" b="1" spc="140" kern="0" dirty="0">
                <a:solidFill>
                  <a:srgbClr val="8E8899"/>
                </a:solidFill>
                <a:latin typeface="Arial" pitchFamily="34" charset="0"/>
                <a:ea typeface="Arial" pitchFamily="34" charset="-122"/>
                <a:cs typeface="Arial" pitchFamily="34" charset="-120"/>
              </a:rPr>
              <a:t>TEXAS</a:t>
            </a:r>
            <a:endParaRPr lang="en-US" sz="950" dirty="0"/>
          </a:p>
        </p:txBody>
      </p:sp>
      <p:sp>
        <p:nvSpPr>
          <p:cNvPr id="9" name="Shape 7"/>
          <p:cNvSpPr/>
          <p:nvPr/>
        </p:nvSpPr>
        <p:spPr>
          <a:xfrm>
            <a:off x="685800" y="2468880"/>
            <a:ext cx="10835640" cy="0"/>
          </a:xfrm>
          <a:prstGeom prst="line">
            <a:avLst/>
          </a:prstGeom>
          <a:noFill/>
          <a:ln w="12700">
            <a:solidFill>
              <a:srgbClr val="E6E2EA"/>
            </a:solidFill>
            <a:prstDash val="solid"/>
          </a:ln>
        </p:spPr>
      </p:sp>
      <p:sp>
        <p:nvSpPr>
          <p:cNvPr id="10" name="Text 8"/>
          <p:cNvSpPr/>
          <p:nvPr/>
        </p:nvSpPr>
        <p:spPr>
          <a:xfrm>
            <a:off x="868680" y="2596896"/>
            <a:ext cx="237744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Starbucks</a:t>
            </a:r>
            <a:endParaRPr lang="en-US" sz="1200" dirty="0"/>
          </a:p>
        </p:txBody>
      </p:sp>
      <p:sp>
        <p:nvSpPr>
          <p:cNvPr id="11" name="Text 9"/>
          <p:cNvSpPr/>
          <p:nvPr/>
        </p:nvSpPr>
        <p:spPr>
          <a:xfrm>
            <a:off x="4251960" y="259689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614</a:t>
            </a:r>
            <a:endParaRPr lang="en-US" sz="1350" dirty="0"/>
          </a:p>
        </p:txBody>
      </p:sp>
      <p:sp>
        <p:nvSpPr>
          <p:cNvPr id="12" name="Text 10"/>
          <p:cNvSpPr/>
          <p:nvPr/>
        </p:nvSpPr>
        <p:spPr>
          <a:xfrm>
            <a:off x="5806440" y="259689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293</a:t>
            </a:r>
            <a:endParaRPr lang="en-US" sz="1350" dirty="0"/>
          </a:p>
        </p:txBody>
      </p:sp>
      <p:sp>
        <p:nvSpPr>
          <p:cNvPr id="13" name="Text 11"/>
          <p:cNvSpPr/>
          <p:nvPr/>
        </p:nvSpPr>
        <p:spPr>
          <a:xfrm>
            <a:off x="7360920" y="259689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154</a:t>
            </a:r>
            <a:endParaRPr lang="en-US" sz="1350" dirty="0"/>
          </a:p>
        </p:txBody>
      </p:sp>
      <p:sp>
        <p:nvSpPr>
          <p:cNvPr id="14" name="Text 12"/>
          <p:cNvSpPr/>
          <p:nvPr/>
        </p:nvSpPr>
        <p:spPr>
          <a:xfrm>
            <a:off x="9006840" y="259689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1,494</a:t>
            </a:r>
            <a:endParaRPr lang="en-US" sz="1350" dirty="0"/>
          </a:p>
        </p:txBody>
      </p:sp>
      <p:sp>
        <p:nvSpPr>
          <p:cNvPr id="15" name="Text 13"/>
          <p:cNvSpPr/>
          <p:nvPr/>
        </p:nvSpPr>
        <p:spPr>
          <a:xfrm>
            <a:off x="3383280" y="2624328"/>
            <a:ext cx="1600200" cy="274320"/>
          </a:xfrm>
          <a:prstGeom prst="rect">
            <a:avLst/>
          </a:prstGeom>
          <a:noFill/>
          <a:ln/>
        </p:spPr>
        <p:txBody>
          <a:bodyPr wrap="square" lIns="0" tIns="0" rIns="0" bIns="0" rtlCol="0" anchor="ctr"/>
          <a:lstStyle/>
          <a:p>
            <a:pPr indent="0" marL="0">
              <a:buNone/>
            </a:pPr>
            <a:r>
              <a:rPr lang="en-US" sz="800" dirty="0">
                <a:solidFill>
                  <a:srgbClr val="8E8899"/>
                </a:solidFill>
                <a:latin typeface="Arial" pitchFamily="34" charset="0"/>
                <a:ea typeface="Arial" pitchFamily="34" charset="-122"/>
                <a:cs typeface="Arial" pitchFamily="34" charset="-120"/>
              </a:rPr>
              <a:t>Cafe and drive-through. Coffee plus a full food menu.</a:t>
            </a:r>
            <a:endParaRPr lang="en-US" sz="800" dirty="0"/>
          </a:p>
        </p:txBody>
      </p:sp>
      <p:sp>
        <p:nvSpPr>
          <p:cNvPr id="16" name="Text 14"/>
          <p:cNvSpPr/>
          <p:nvPr/>
        </p:nvSpPr>
        <p:spPr>
          <a:xfrm>
            <a:off x="868680" y="2999232"/>
            <a:ext cx="237744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Dunkin'</a:t>
            </a:r>
            <a:endParaRPr lang="en-US" sz="1200" dirty="0"/>
          </a:p>
        </p:txBody>
      </p:sp>
      <p:sp>
        <p:nvSpPr>
          <p:cNvPr id="17" name="Text 15"/>
          <p:cNvSpPr/>
          <p:nvPr/>
        </p:nvSpPr>
        <p:spPr>
          <a:xfrm>
            <a:off x="4251960" y="2999232"/>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119</a:t>
            </a:r>
            <a:endParaRPr lang="en-US" sz="1350" dirty="0"/>
          </a:p>
        </p:txBody>
      </p:sp>
      <p:sp>
        <p:nvSpPr>
          <p:cNvPr id="18" name="Text 16"/>
          <p:cNvSpPr/>
          <p:nvPr/>
        </p:nvSpPr>
        <p:spPr>
          <a:xfrm>
            <a:off x="5806440" y="2999232"/>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40</a:t>
            </a:r>
            <a:endParaRPr lang="en-US" sz="1350" dirty="0"/>
          </a:p>
        </p:txBody>
      </p:sp>
      <p:sp>
        <p:nvSpPr>
          <p:cNvPr id="19" name="Text 17"/>
          <p:cNvSpPr/>
          <p:nvPr/>
        </p:nvSpPr>
        <p:spPr>
          <a:xfrm>
            <a:off x="7360920" y="2999232"/>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~7</a:t>
            </a:r>
            <a:endParaRPr lang="en-US" sz="1350" dirty="0"/>
          </a:p>
        </p:txBody>
      </p:sp>
      <p:sp>
        <p:nvSpPr>
          <p:cNvPr id="20" name="Text 18"/>
          <p:cNvSpPr/>
          <p:nvPr/>
        </p:nvSpPr>
        <p:spPr>
          <a:xfrm>
            <a:off x="9006840" y="2999232"/>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254</a:t>
            </a:r>
            <a:endParaRPr lang="en-US" sz="1350" dirty="0"/>
          </a:p>
        </p:txBody>
      </p:sp>
      <p:sp>
        <p:nvSpPr>
          <p:cNvPr id="21" name="Text 19"/>
          <p:cNvSpPr/>
          <p:nvPr/>
        </p:nvSpPr>
        <p:spPr>
          <a:xfrm>
            <a:off x="3383280" y="3026664"/>
            <a:ext cx="1600200" cy="274320"/>
          </a:xfrm>
          <a:prstGeom prst="rect">
            <a:avLst/>
          </a:prstGeom>
          <a:noFill/>
          <a:ln/>
        </p:spPr>
        <p:txBody>
          <a:bodyPr wrap="square" lIns="0" tIns="0" rIns="0" bIns="0" rtlCol="0" anchor="ctr"/>
          <a:lstStyle/>
          <a:p>
            <a:pPr indent="0" marL="0">
              <a:buNone/>
            </a:pPr>
            <a:r>
              <a:rPr lang="en-US" sz="800" dirty="0">
                <a:solidFill>
                  <a:srgbClr val="8E8899"/>
                </a:solidFill>
                <a:latin typeface="Arial" pitchFamily="34" charset="0"/>
                <a:ea typeface="Arial" pitchFamily="34" charset="-122"/>
                <a:cs typeface="Arial" pitchFamily="34" charset="-120"/>
              </a:rPr>
              <a:t>Drive-through. Coffee, doughnuts and sandwiches.</a:t>
            </a:r>
            <a:endParaRPr lang="en-US" sz="800" dirty="0"/>
          </a:p>
        </p:txBody>
      </p:sp>
      <p:sp>
        <p:nvSpPr>
          <p:cNvPr id="22" name="Text 20"/>
          <p:cNvSpPr/>
          <p:nvPr/>
        </p:nvSpPr>
        <p:spPr>
          <a:xfrm>
            <a:off x="868680" y="3401568"/>
            <a:ext cx="237744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Dutch Bros</a:t>
            </a:r>
            <a:endParaRPr lang="en-US" sz="1200" dirty="0"/>
          </a:p>
        </p:txBody>
      </p:sp>
      <p:sp>
        <p:nvSpPr>
          <p:cNvPr id="23" name="Text 21"/>
          <p:cNvSpPr/>
          <p:nvPr/>
        </p:nvSpPr>
        <p:spPr>
          <a:xfrm>
            <a:off x="4251960" y="3401568"/>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85</a:t>
            </a:r>
            <a:endParaRPr lang="en-US" sz="1350" dirty="0"/>
          </a:p>
        </p:txBody>
      </p:sp>
      <p:sp>
        <p:nvSpPr>
          <p:cNvPr id="24" name="Text 22"/>
          <p:cNvSpPr/>
          <p:nvPr/>
        </p:nvSpPr>
        <p:spPr>
          <a:xfrm>
            <a:off x="5806440" y="3401568"/>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35</a:t>
            </a:r>
            <a:endParaRPr lang="en-US" sz="1350" dirty="0"/>
          </a:p>
        </p:txBody>
      </p:sp>
      <p:sp>
        <p:nvSpPr>
          <p:cNvPr id="25" name="Text 23"/>
          <p:cNvSpPr/>
          <p:nvPr/>
        </p:nvSpPr>
        <p:spPr>
          <a:xfrm>
            <a:off x="7360920" y="3401568"/>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30</a:t>
            </a:r>
            <a:endParaRPr lang="en-US" sz="1350" dirty="0"/>
          </a:p>
        </p:txBody>
      </p:sp>
      <p:sp>
        <p:nvSpPr>
          <p:cNvPr id="26" name="Text 24"/>
          <p:cNvSpPr/>
          <p:nvPr/>
        </p:nvSpPr>
        <p:spPr>
          <a:xfrm>
            <a:off x="9006840" y="3401568"/>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220</a:t>
            </a:r>
            <a:endParaRPr lang="en-US" sz="1350" dirty="0"/>
          </a:p>
        </p:txBody>
      </p:sp>
      <p:sp>
        <p:nvSpPr>
          <p:cNvPr id="27" name="Text 25"/>
          <p:cNvSpPr/>
          <p:nvPr/>
        </p:nvSpPr>
        <p:spPr>
          <a:xfrm>
            <a:off x="3383280" y="3429000"/>
            <a:ext cx="1600200" cy="274320"/>
          </a:xfrm>
          <a:prstGeom prst="rect">
            <a:avLst/>
          </a:prstGeom>
          <a:noFill/>
          <a:ln/>
        </p:spPr>
        <p:txBody>
          <a:bodyPr wrap="square" lIns="0" tIns="0" rIns="0" bIns="0" rtlCol="0" anchor="ctr"/>
          <a:lstStyle/>
          <a:p>
            <a:pPr indent="0" marL="0">
              <a:buNone/>
            </a:pPr>
            <a:r>
              <a:rPr lang="en-US" sz="800" dirty="0">
                <a:solidFill>
                  <a:srgbClr val="8E8899"/>
                </a:solidFill>
                <a:latin typeface="Arial" pitchFamily="34" charset="0"/>
                <a:ea typeface="Arial" pitchFamily="34" charset="-122"/>
                <a:cs typeface="Arial" pitchFamily="34" charset="-120"/>
              </a:rPr>
              <a:t>Drive-through. Drinks. Food being retrofitted now.</a:t>
            </a:r>
            <a:endParaRPr lang="en-US" sz="800" dirty="0"/>
          </a:p>
        </p:txBody>
      </p:sp>
      <p:sp>
        <p:nvSpPr>
          <p:cNvPr id="28" name="Text 26"/>
          <p:cNvSpPr/>
          <p:nvPr/>
        </p:nvSpPr>
        <p:spPr>
          <a:xfrm>
            <a:off x="868680" y="3803904"/>
            <a:ext cx="237744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Black Rock Coffee Bar</a:t>
            </a:r>
            <a:endParaRPr lang="en-US" sz="1200" dirty="0"/>
          </a:p>
        </p:txBody>
      </p:sp>
      <p:sp>
        <p:nvSpPr>
          <p:cNvPr id="29" name="Text 27"/>
          <p:cNvSpPr/>
          <p:nvPr/>
        </p:nvSpPr>
        <p:spPr>
          <a:xfrm>
            <a:off x="4251960" y="3803904"/>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61</a:t>
            </a:r>
            <a:endParaRPr lang="en-US" sz="1350" dirty="0"/>
          </a:p>
        </p:txBody>
      </p:sp>
      <p:sp>
        <p:nvSpPr>
          <p:cNvPr id="30" name="Text 28"/>
          <p:cNvSpPr/>
          <p:nvPr/>
        </p:nvSpPr>
        <p:spPr>
          <a:xfrm>
            <a:off x="5806440" y="3803904"/>
            <a:ext cx="1417320" cy="274320"/>
          </a:xfrm>
          <a:prstGeom prst="rect">
            <a:avLst/>
          </a:prstGeom>
          <a:noFill/>
          <a:ln/>
        </p:spPr>
        <p:txBody>
          <a:bodyPr wrap="square" lIns="0" tIns="0" rIns="0" bIns="0" rtlCol="0" anchor="ctr"/>
          <a:lstStyle/>
          <a:p>
            <a:pPr algn="r" indent="0" marL="0">
              <a:buNone/>
            </a:pPr>
            <a:r>
              <a:rPr lang="en-US" sz="1350" b="1" dirty="0">
                <a:solidFill>
                  <a:srgbClr val="CFC7D6"/>
                </a:solidFill>
                <a:latin typeface="Arial" pitchFamily="34" charset="0"/>
                <a:ea typeface="Arial" pitchFamily="34" charset="-122"/>
                <a:cs typeface="Arial" pitchFamily="34" charset="-120"/>
              </a:rPr>
              <a:t>—</a:t>
            </a:r>
            <a:endParaRPr lang="en-US" sz="1350" dirty="0"/>
          </a:p>
        </p:txBody>
      </p:sp>
      <p:sp>
        <p:nvSpPr>
          <p:cNvPr id="31" name="Text 29"/>
          <p:cNvSpPr/>
          <p:nvPr/>
        </p:nvSpPr>
        <p:spPr>
          <a:xfrm>
            <a:off x="7360920" y="3803904"/>
            <a:ext cx="1417320" cy="274320"/>
          </a:xfrm>
          <a:prstGeom prst="rect">
            <a:avLst/>
          </a:prstGeom>
          <a:noFill/>
          <a:ln/>
        </p:spPr>
        <p:txBody>
          <a:bodyPr wrap="square" lIns="0" tIns="0" rIns="0" bIns="0" rtlCol="0" anchor="ctr"/>
          <a:lstStyle/>
          <a:p>
            <a:pPr algn="r" indent="0" marL="0">
              <a:buNone/>
            </a:pPr>
            <a:r>
              <a:rPr lang="en-US" sz="1350" b="1" dirty="0">
                <a:solidFill>
                  <a:srgbClr val="CFC7D6"/>
                </a:solidFill>
                <a:latin typeface="Arial" pitchFamily="34" charset="0"/>
                <a:ea typeface="Arial" pitchFamily="34" charset="-122"/>
                <a:cs typeface="Arial" pitchFamily="34" charset="-120"/>
              </a:rPr>
              <a:t>—</a:t>
            </a:r>
            <a:endParaRPr lang="en-US" sz="1350" dirty="0"/>
          </a:p>
        </p:txBody>
      </p:sp>
      <p:sp>
        <p:nvSpPr>
          <p:cNvPr id="32" name="Text 30"/>
          <p:cNvSpPr/>
          <p:nvPr/>
        </p:nvSpPr>
        <p:spPr>
          <a:xfrm>
            <a:off x="9006840" y="3803904"/>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47</a:t>
            </a:r>
            <a:endParaRPr lang="en-US" sz="1350" dirty="0"/>
          </a:p>
        </p:txBody>
      </p:sp>
      <p:sp>
        <p:nvSpPr>
          <p:cNvPr id="33" name="Text 31"/>
          <p:cNvSpPr/>
          <p:nvPr/>
        </p:nvSpPr>
        <p:spPr>
          <a:xfrm>
            <a:off x="3383280" y="3831336"/>
            <a:ext cx="1600200" cy="274320"/>
          </a:xfrm>
          <a:prstGeom prst="rect">
            <a:avLst/>
          </a:prstGeom>
          <a:noFill/>
          <a:ln/>
        </p:spPr>
        <p:txBody>
          <a:bodyPr wrap="square" lIns="0" tIns="0" rIns="0" bIns="0" rtlCol="0" anchor="ctr"/>
          <a:lstStyle/>
          <a:p>
            <a:pPr indent="0" marL="0">
              <a:buNone/>
            </a:pPr>
            <a:r>
              <a:rPr lang="en-US" sz="800" dirty="0">
                <a:solidFill>
                  <a:srgbClr val="8E8899"/>
                </a:solidFill>
                <a:latin typeface="Arial" pitchFamily="34" charset="0"/>
                <a:ea typeface="Arial" pitchFamily="34" charset="-122"/>
                <a:cs typeface="Arial" pitchFamily="34" charset="-120"/>
              </a:rPr>
              <a:t>Two hundred stores in seven states — and none in Nevada or Utah.</a:t>
            </a:r>
            <a:endParaRPr lang="en-US" sz="800" dirty="0"/>
          </a:p>
        </p:txBody>
      </p:sp>
      <p:sp>
        <p:nvSpPr>
          <p:cNvPr id="34" name="Text 32"/>
          <p:cNvSpPr/>
          <p:nvPr/>
        </p:nvSpPr>
        <p:spPr>
          <a:xfrm>
            <a:off x="868680" y="4206240"/>
            <a:ext cx="237744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7 Brew</a:t>
            </a:r>
            <a:endParaRPr lang="en-US" sz="1200" dirty="0"/>
          </a:p>
        </p:txBody>
      </p:sp>
      <p:sp>
        <p:nvSpPr>
          <p:cNvPr id="35" name="Text 33"/>
          <p:cNvSpPr/>
          <p:nvPr/>
        </p:nvSpPr>
        <p:spPr>
          <a:xfrm>
            <a:off x="4251960" y="4206240"/>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3</a:t>
            </a:r>
            <a:endParaRPr lang="en-US" sz="1350" dirty="0"/>
          </a:p>
        </p:txBody>
      </p:sp>
      <p:sp>
        <p:nvSpPr>
          <p:cNvPr id="36" name="Text 34"/>
          <p:cNvSpPr/>
          <p:nvPr/>
        </p:nvSpPr>
        <p:spPr>
          <a:xfrm>
            <a:off x="5806440" y="4206240"/>
            <a:ext cx="1417320" cy="274320"/>
          </a:xfrm>
          <a:prstGeom prst="rect">
            <a:avLst/>
          </a:prstGeom>
          <a:noFill/>
          <a:ln/>
        </p:spPr>
        <p:txBody>
          <a:bodyPr wrap="square" lIns="0" tIns="0" rIns="0" bIns="0" rtlCol="0" anchor="ctr"/>
          <a:lstStyle/>
          <a:p>
            <a:pPr algn="r" indent="0" marL="0">
              <a:buNone/>
            </a:pPr>
            <a:r>
              <a:rPr lang="en-US" sz="1350" b="1" dirty="0">
                <a:solidFill>
                  <a:srgbClr val="CFC7D6"/>
                </a:solidFill>
                <a:latin typeface="Arial" pitchFamily="34" charset="0"/>
                <a:ea typeface="Arial" pitchFamily="34" charset="-122"/>
                <a:cs typeface="Arial" pitchFamily="34" charset="-120"/>
              </a:rPr>
              <a:t>—</a:t>
            </a:r>
            <a:endParaRPr lang="en-US" sz="1350" dirty="0"/>
          </a:p>
        </p:txBody>
      </p:sp>
      <p:sp>
        <p:nvSpPr>
          <p:cNvPr id="37" name="Text 35"/>
          <p:cNvSpPr/>
          <p:nvPr/>
        </p:nvSpPr>
        <p:spPr>
          <a:xfrm>
            <a:off x="7360920" y="4206240"/>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6</a:t>
            </a:r>
            <a:endParaRPr lang="en-US" sz="1350" dirty="0"/>
          </a:p>
        </p:txBody>
      </p:sp>
      <p:sp>
        <p:nvSpPr>
          <p:cNvPr id="38" name="Text 36"/>
          <p:cNvSpPr/>
          <p:nvPr/>
        </p:nvSpPr>
        <p:spPr>
          <a:xfrm>
            <a:off x="9006840" y="4206240"/>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158</a:t>
            </a:r>
            <a:endParaRPr lang="en-US" sz="1350" dirty="0"/>
          </a:p>
        </p:txBody>
      </p:sp>
      <p:sp>
        <p:nvSpPr>
          <p:cNvPr id="39" name="Text 37"/>
          <p:cNvSpPr/>
          <p:nvPr/>
        </p:nvSpPr>
        <p:spPr>
          <a:xfrm>
            <a:off x="3383280" y="4233672"/>
            <a:ext cx="1600200" cy="274320"/>
          </a:xfrm>
          <a:prstGeom prst="rect">
            <a:avLst/>
          </a:prstGeom>
          <a:noFill/>
          <a:ln/>
        </p:spPr>
        <p:txBody>
          <a:bodyPr wrap="square" lIns="0" tIns="0" rIns="0" bIns="0" rtlCol="0" anchor="ctr"/>
          <a:lstStyle/>
          <a:p>
            <a:pPr indent="0" marL="0">
              <a:buNone/>
            </a:pPr>
            <a:r>
              <a:rPr lang="en-US" sz="800" dirty="0">
                <a:solidFill>
                  <a:srgbClr val="8E8899"/>
                </a:solidFill>
                <a:latin typeface="Arial" pitchFamily="34" charset="0"/>
                <a:ea typeface="Arial" pitchFamily="34" charset="-122"/>
                <a:cs typeface="Arial" pitchFamily="34" charset="-120"/>
              </a:rPr>
              <a:t>Drinks only. Texas is where it went first and hardest.</a:t>
            </a:r>
            <a:endParaRPr lang="en-US" sz="800" dirty="0"/>
          </a:p>
        </p:txBody>
      </p:sp>
      <p:sp>
        <p:nvSpPr>
          <p:cNvPr id="40" name="Text 38"/>
          <p:cNvSpPr/>
          <p:nvPr/>
        </p:nvSpPr>
        <p:spPr>
          <a:xfrm>
            <a:off x="868680" y="4608576"/>
            <a:ext cx="2377440" cy="274320"/>
          </a:xfrm>
          <a:prstGeom prst="rect">
            <a:avLst/>
          </a:prstGeom>
          <a:noFill/>
          <a:ln/>
        </p:spPr>
        <p:txBody>
          <a:bodyPr wrap="square" lIns="0" tIns="0" rIns="0" bIns="0" rtlCol="0" anchor="ctr"/>
          <a:lstStyle/>
          <a:p>
            <a:pPr indent="0" marL="0">
              <a:buNone/>
            </a:pPr>
            <a:r>
              <a:rPr lang="en-US" sz="1200" dirty="0">
                <a:solidFill>
                  <a:srgbClr val="14171F"/>
                </a:solidFill>
                <a:latin typeface="Arial" pitchFamily="34" charset="0"/>
                <a:ea typeface="Arial" pitchFamily="34" charset="-122"/>
                <a:cs typeface="Arial" pitchFamily="34" charset="-120"/>
              </a:rPr>
              <a:t>Swig</a:t>
            </a:r>
            <a:endParaRPr lang="en-US" sz="1200" dirty="0"/>
          </a:p>
        </p:txBody>
      </p:sp>
      <p:sp>
        <p:nvSpPr>
          <p:cNvPr id="41" name="Text 39"/>
          <p:cNvSpPr/>
          <p:nvPr/>
        </p:nvSpPr>
        <p:spPr>
          <a:xfrm>
            <a:off x="4251960" y="460857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6</a:t>
            </a:r>
            <a:endParaRPr lang="en-US" sz="1350" dirty="0"/>
          </a:p>
        </p:txBody>
      </p:sp>
      <p:sp>
        <p:nvSpPr>
          <p:cNvPr id="42" name="Text 40"/>
          <p:cNvSpPr/>
          <p:nvPr/>
        </p:nvSpPr>
        <p:spPr>
          <a:xfrm>
            <a:off x="5806440" y="460857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2</a:t>
            </a:r>
            <a:endParaRPr lang="en-US" sz="1350" dirty="0"/>
          </a:p>
        </p:txBody>
      </p:sp>
      <p:sp>
        <p:nvSpPr>
          <p:cNvPr id="43" name="Text 41"/>
          <p:cNvSpPr/>
          <p:nvPr/>
        </p:nvSpPr>
        <p:spPr>
          <a:xfrm>
            <a:off x="7360920" y="460857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48</a:t>
            </a:r>
            <a:endParaRPr lang="en-US" sz="1350" dirty="0"/>
          </a:p>
        </p:txBody>
      </p:sp>
      <p:sp>
        <p:nvSpPr>
          <p:cNvPr id="44" name="Text 42"/>
          <p:cNvSpPr/>
          <p:nvPr/>
        </p:nvSpPr>
        <p:spPr>
          <a:xfrm>
            <a:off x="9006840" y="4608576"/>
            <a:ext cx="1417320" cy="274320"/>
          </a:xfrm>
          <a:prstGeom prst="rect">
            <a:avLst/>
          </a:prstGeom>
          <a:noFill/>
          <a:ln/>
        </p:spPr>
        <p:txBody>
          <a:bodyPr wrap="square" lIns="0" tIns="0" rIns="0" bIns="0" rtlCol="0" anchor="ctr"/>
          <a:lstStyle/>
          <a:p>
            <a:pPr algn="r" indent="0" marL="0">
              <a:buNone/>
            </a:pPr>
            <a:r>
              <a:rPr lang="en-US" sz="1350" b="1" dirty="0">
                <a:solidFill>
                  <a:srgbClr val="14171F"/>
                </a:solidFill>
                <a:latin typeface="Arial" pitchFamily="34" charset="0"/>
                <a:ea typeface="Arial" pitchFamily="34" charset="-122"/>
                <a:cs typeface="Arial" pitchFamily="34" charset="-120"/>
              </a:rPr>
              <a:t>29</a:t>
            </a:r>
            <a:endParaRPr lang="en-US" sz="1350" dirty="0"/>
          </a:p>
        </p:txBody>
      </p:sp>
      <p:sp>
        <p:nvSpPr>
          <p:cNvPr id="45" name="Text 43"/>
          <p:cNvSpPr/>
          <p:nvPr/>
        </p:nvSpPr>
        <p:spPr>
          <a:xfrm>
            <a:off x="3383280" y="4636008"/>
            <a:ext cx="1600200" cy="274320"/>
          </a:xfrm>
          <a:prstGeom prst="rect">
            <a:avLst/>
          </a:prstGeom>
          <a:noFill/>
          <a:ln/>
        </p:spPr>
        <p:txBody>
          <a:bodyPr wrap="square" lIns="0" tIns="0" rIns="0" bIns="0" rtlCol="0" anchor="ctr"/>
          <a:lstStyle/>
          <a:p>
            <a:pPr indent="0" marL="0">
              <a:buNone/>
            </a:pPr>
            <a:r>
              <a:rPr lang="en-US" sz="800" dirty="0">
                <a:solidFill>
                  <a:srgbClr val="8E8899"/>
                </a:solidFill>
                <a:latin typeface="Arial" pitchFamily="34" charset="0"/>
                <a:ea typeface="Arial" pitchFamily="34" charset="-122"/>
                <a:cs typeface="Arial" pitchFamily="34" charset="-120"/>
              </a:rPr>
              <a:t>Utah's own. Proof the drive-through drink habit is native there.</a:t>
            </a:r>
            <a:endParaRPr lang="en-US" sz="800" dirty="0"/>
          </a:p>
        </p:txBody>
      </p:sp>
      <p:sp>
        <p:nvSpPr>
          <p:cNvPr id="46" name="Shape 44"/>
          <p:cNvSpPr/>
          <p:nvPr/>
        </p:nvSpPr>
        <p:spPr>
          <a:xfrm>
            <a:off x="685800" y="4901184"/>
            <a:ext cx="10835640" cy="0"/>
          </a:xfrm>
          <a:prstGeom prst="line">
            <a:avLst/>
          </a:prstGeom>
          <a:noFill/>
          <a:ln w="12700">
            <a:solidFill>
              <a:srgbClr val="9A94A6"/>
            </a:solidFill>
            <a:prstDash val="solid"/>
          </a:ln>
        </p:spPr>
      </p:sp>
      <p:sp>
        <p:nvSpPr>
          <p:cNvPr id="47" name="Text 45"/>
          <p:cNvSpPr/>
          <p:nvPr/>
        </p:nvSpPr>
        <p:spPr>
          <a:xfrm>
            <a:off x="868680" y="5010912"/>
            <a:ext cx="2926080" cy="274320"/>
          </a:xfrm>
          <a:prstGeom prst="rect">
            <a:avLst/>
          </a:prstGeom>
          <a:noFill/>
          <a:ln/>
        </p:spPr>
        <p:txBody>
          <a:bodyPr wrap="square" lIns="0" tIns="0" rIns="0" bIns="0" rtlCol="0" anchor="ctr"/>
          <a:lstStyle/>
          <a:p>
            <a:pPr indent="0" marL="0">
              <a:buNone/>
            </a:pPr>
            <a:r>
              <a:rPr lang="en-US" sz="1100" b="1" spc="160" kern="0" dirty="0">
                <a:solidFill>
                  <a:srgbClr val="14171F"/>
                </a:solidFill>
                <a:latin typeface="Arial" pitchFamily="34" charset="0"/>
                <a:ea typeface="Arial" pitchFamily="34" charset="-122"/>
                <a:cs typeface="Arial" pitchFamily="34" charset="-120"/>
              </a:rPr>
              <a:t>THE FIELD TODAY</a:t>
            </a:r>
            <a:endParaRPr lang="en-US" sz="1100" dirty="0"/>
          </a:p>
        </p:txBody>
      </p:sp>
      <p:sp>
        <p:nvSpPr>
          <p:cNvPr id="48" name="Text 46"/>
          <p:cNvSpPr/>
          <p:nvPr/>
        </p:nvSpPr>
        <p:spPr>
          <a:xfrm>
            <a:off x="4251960" y="4992624"/>
            <a:ext cx="1417320" cy="292608"/>
          </a:xfrm>
          <a:prstGeom prst="rect">
            <a:avLst/>
          </a:prstGeom>
          <a:noFill/>
          <a:ln/>
        </p:spPr>
        <p:txBody>
          <a:bodyPr wrap="square" lIns="0" tIns="0" rIns="0" bIns="0" rtlCol="0" anchor="ctr"/>
          <a:lstStyle/>
          <a:p>
            <a:pPr algn="r" indent="0" marL="0">
              <a:buNone/>
            </a:pPr>
            <a:r>
              <a:rPr lang="en-US" sz="1450" b="1" dirty="0">
                <a:solidFill>
                  <a:srgbClr val="14171F"/>
                </a:solidFill>
                <a:latin typeface="Arial" pitchFamily="34" charset="0"/>
                <a:ea typeface="Arial" pitchFamily="34" charset="-122"/>
                <a:cs typeface="Arial" pitchFamily="34" charset="-120"/>
              </a:rPr>
              <a:t>888</a:t>
            </a:r>
            <a:endParaRPr lang="en-US" sz="1450" dirty="0"/>
          </a:p>
        </p:txBody>
      </p:sp>
      <p:sp>
        <p:nvSpPr>
          <p:cNvPr id="49" name="Text 47"/>
          <p:cNvSpPr/>
          <p:nvPr/>
        </p:nvSpPr>
        <p:spPr>
          <a:xfrm>
            <a:off x="5806440" y="4992624"/>
            <a:ext cx="1417320" cy="292608"/>
          </a:xfrm>
          <a:prstGeom prst="rect">
            <a:avLst/>
          </a:prstGeom>
          <a:noFill/>
          <a:ln/>
        </p:spPr>
        <p:txBody>
          <a:bodyPr wrap="square" lIns="0" tIns="0" rIns="0" bIns="0" rtlCol="0" anchor="ctr"/>
          <a:lstStyle/>
          <a:p>
            <a:pPr algn="r" indent="0" marL="0">
              <a:buNone/>
            </a:pPr>
            <a:r>
              <a:rPr lang="en-US" sz="1450" b="1" dirty="0">
                <a:solidFill>
                  <a:srgbClr val="14171F"/>
                </a:solidFill>
                <a:latin typeface="Arial" pitchFamily="34" charset="0"/>
                <a:ea typeface="Arial" pitchFamily="34" charset="-122"/>
                <a:cs typeface="Arial" pitchFamily="34" charset="-120"/>
              </a:rPr>
              <a:t>370</a:t>
            </a:r>
            <a:endParaRPr lang="en-US" sz="1450" dirty="0"/>
          </a:p>
        </p:txBody>
      </p:sp>
      <p:sp>
        <p:nvSpPr>
          <p:cNvPr id="50" name="Text 48"/>
          <p:cNvSpPr/>
          <p:nvPr/>
        </p:nvSpPr>
        <p:spPr>
          <a:xfrm>
            <a:off x="7360920" y="4992624"/>
            <a:ext cx="1417320" cy="292608"/>
          </a:xfrm>
          <a:prstGeom prst="rect">
            <a:avLst/>
          </a:prstGeom>
          <a:noFill/>
          <a:ln/>
        </p:spPr>
        <p:txBody>
          <a:bodyPr wrap="square" lIns="0" tIns="0" rIns="0" bIns="0" rtlCol="0" anchor="ctr"/>
          <a:lstStyle/>
          <a:p>
            <a:pPr algn="r" indent="0" marL="0">
              <a:buNone/>
            </a:pPr>
            <a:r>
              <a:rPr lang="en-US" sz="1450" b="1" dirty="0">
                <a:solidFill>
                  <a:srgbClr val="14171F"/>
                </a:solidFill>
                <a:latin typeface="Arial" pitchFamily="34" charset="0"/>
                <a:ea typeface="Arial" pitchFamily="34" charset="-122"/>
                <a:cs typeface="Arial" pitchFamily="34" charset="-120"/>
              </a:rPr>
              <a:t>245</a:t>
            </a:r>
            <a:endParaRPr lang="en-US" sz="1450" dirty="0"/>
          </a:p>
        </p:txBody>
      </p:sp>
      <p:sp>
        <p:nvSpPr>
          <p:cNvPr id="51" name="Text 49"/>
          <p:cNvSpPr/>
          <p:nvPr/>
        </p:nvSpPr>
        <p:spPr>
          <a:xfrm>
            <a:off x="9006840" y="4992624"/>
            <a:ext cx="1417320" cy="292608"/>
          </a:xfrm>
          <a:prstGeom prst="rect">
            <a:avLst/>
          </a:prstGeom>
          <a:noFill/>
          <a:ln/>
        </p:spPr>
        <p:txBody>
          <a:bodyPr wrap="square" lIns="0" tIns="0" rIns="0" bIns="0" rtlCol="0" anchor="ctr"/>
          <a:lstStyle/>
          <a:p>
            <a:pPr algn="r" indent="0" marL="0">
              <a:buNone/>
            </a:pPr>
            <a:r>
              <a:rPr lang="en-US" sz="1450" b="1" dirty="0">
                <a:solidFill>
                  <a:srgbClr val="14171F"/>
                </a:solidFill>
                <a:latin typeface="Arial" pitchFamily="34" charset="0"/>
                <a:ea typeface="Arial" pitchFamily="34" charset="-122"/>
                <a:cs typeface="Arial" pitchFamily="34" charset="-120"/>
              </a:rPr>
              <a:t>2,202</a:t>
            </a:r>
            <a:endParaRPr lang="en-US" sz="1450" dirty="0"/>
          </a:p>
        </p:txBody>
      </p:sp>
      <p:sp>
        <p:nvSpPr>
          <p:cNvPr id="52" name="Shape 50"/>
          <p:cNvSpPr/>
          <p:nvPr/>
        </p:nvSpPr>
        <p:spPr>
          <a:xfrm>
            <a:off x="685800" y="5358384"/>
            <a:ext cx="10835640" cy="566928"/>
          </a:xfrm>
          <a:prstGeom prst="rect">
            <a:avLst/>
          </a:prstGeom>
          <a:solidFill>
            <a:srgbClr val="FCF1F6"/>
          </a:solidFill>
          <a:ln/>
        </p:spPr>
      </p:sp>
      <p:sp>
        <p:nvSpPr>
          <p:cNvPr id="53" name="Text 51"/>
          <p:cNvSpPr/>
          <p:nvPr/>
        </p:nvSpPr>
        <p:spPr>
          <a:xfrm>
            <a:off x="868680" y="5468112"/>
            <a:ext cx="3108960" cy="274320"/>
          </a:xfrm>
          <a:prstGeom prst="rect">
            <a:avLst/>
          </a:prstGeom>
          <a:noFill/>
          <a:ln/>
        </p:spPr>
        <p:txBody>
          <a:bodyPr wrap="square" lIns="0" tIns="0" rIns="0" bIns="0" rtlCol="0" anchor="ctr"/>
          <a:lstStyle/>
          <a:p>
            <a:pPr indent="0" marL="0">
              <a:buNone/>
            </a:pPr>
            <a:r>
              <a:rPr lang="en-US" sz="1100" b="1" spc="160" kern="0" dirty="0">
                <a:solidFill>
                  <a:srgbClr val="ED1B76"/>
                </a:solidFill>
                <a:latin typeface="Arial" pitchFamily="34" charset="0"/>
                <a:ea typeface="Arial" pitchFamily="34" charset="-122"/>
                <a:cs typeface="Arial" pitchFamily="34" charset="-120"/>
              </a:rPr>
              <a:t>OUTCAST AT FORTY-ONE</a:t>
            </a:r>
            <a:endParaRPr lang="en-US" sz="1100" dirty="0"/>
          </a:p>
        </p:txBody>
      </p:sp>
      <p:sp>
        <p:nvSpPr>
          <p:cNvPr id="54" name="Text 52"/>
          <p:cNvSpPr/>
          <p:nvPr/>
        </p:nvSpPr>
        <p:spPr>
          <a:xfrm>
            <a:off x="4251960" y="5449824"/>
            <a:ext cx="1417320" cy="292608"/>
          </a:xfrm>
          <a:prstGeom prst="rect">
            <a:avLst/>
          </a:prstGeom>
          <a:noFill/>
          <a:ln/>
        </p:spPr>
        <p:txBody>
          <a:bodyPr wrap="square" lIns="0" tIns="0" rIns="0" bIns="0" rtlCol="0" anchor="ctr"/>
          <a:lstStyle/>
          <a:p>
            <a:pPr algn="r" indent="0" marL="0">
              <a:buNone/>
            </a:pPr>
            <a:r>
              <a:rPr lang="en-US" sz="1450" b="1" dirty="0">
                <a:solidFill>
                  <a:srgbClr val="ED1B76"/>
                </a:solidFill>
                <a:latin typeface="Arial" pitchFamily="34" charset="0"/>
                <a:ea typeface="Arial" pitchFamily="34" charset="-122"/>
                <a:cs typeface="Arial" pitchFamily="34" charset="-120"/>
              </a:rPr>
              <a:t>16</a:t>
            </a:r>
            <a:endParaRPr lang="en-US" sz="1450" dirty="0"/>
          </a:p>
        </p:txBody>
      </p:sp>
      <p:sp>
        <p:nvSpPr>
          <p:cNvPr id="55" name="Text 53"/>
          <p:cNvSpPr/>
          <p:nvPr/>
        </p:nvSpPr>
        <p:spPr>
          <a:xfrm>
            <a:off x="5806440" y="5449824"/>
            <a:ext cx="1417320" cy="292608"/>
          </a:xfrm>
          <a:prstGeom prst="rect">
            <a:avLst/>
          </a:prstGeom>
          <a:noFill/>
          <a:ln/>
        </p:spPr>
        <p:txBody>
          <a:bodyPr wrap="square" lIns="0" tIns="0" rIns="0" bIns="0" rtlCol="0" anchor="ctr"/>
          <a:lstStyle/>
          <a:p>
            <a:pPr algn="r" indent="0" marL="0">
              <a:buNone/>
            </a:pPr>
            <a:r>
              <a:rPr lang="en-US" sz="1450" b="1" dirty="0">
                <a:solidFill>
                  <a:srgbClr val="ED1B76"/>
                </a:solidFill>
                <a:latin typeface="Arial" pitchFamily="34" charset="0"/>
                <a:ea typeface="Arial" pitchFamily="34" charset="-122"/>
                <a:cs typeface="Arial" pitchFamily="34" charset="-120"/>
              </a:rPr>
              <a:t>6</a:t>
            </a:r>
            <a:endParaRPr lang="en-US" sz="1450" dirty="0"/>
          </a:p>
        </p:txBody>
      </p:sp>
      <p:sp>
        <p:nvSpPr>
          <p:cNvPr id="56" name="Text 54"/>
          <p:cNvSpPr/>
          <p:nvPr/>
        </p:nvSpPr>
        <p:spPr>
          <a:xfrm>
            <a:off x="7360920" y="5449824"/>
            <a:ext cx="1417320" cy="292608"/>
          </a:xfrm>
          <a:prstGeom prst="rect">
            <a:avLst/>
          </a:prstGeom>
          <a:noFill/>
          <a:ln/>
        </p:spPr>
        <p:txBody>
          <a:bodyPr wrap="square" lIns="0" tIns="0" rIns="0" bIns="0" rtlCol="0" anchor="ctr"/>
          <a:lstStyle/>
          <a:p>
            <a:pPr algn="r" indent="0" marL="0">
              <a:buNone/>
            </a:pPr>
            <a:r>
              <a:rPr lang="en-US" sz="1450" b="1" dirty="0">
                <a:solidFill>
                  <a:srgbClr val="ED1B76"/>
                </a:solidFill>
                <a:latin typeface="Arial" pitchFamily="34" charset="0"/>
                <a:ea typeface="Arial" pitchFamily="34" charset="-122"/>
                <a:cs typeface="Arial" pitchFamily="34" charset="-120"/>
              </a:rPr>
              <a:t>7</a:t>
            </a:r>
            <a:endParaRPr lang="en-US" sz="1450" dirty="0"/>
          </a:p>
        </p:txBody>
      </p:sp>
      <p:sp>
        <p:nvSpPr>
          <p:cNvPr id="57" name="Text 55"/>
          <p:cNvSpPr/>
          <p:nvPr/>
        </p:nvSpPr>
        <p:spPr>
          <a:xfrm>
            <a:off x="9006840" y="5449824"/>
            <a:ext cx="1417320" cy="292608"/>
          </a:xfrm>
          <a:prstGeom prst="rect">
            <a:avLst/>
          </a:prstGeom>
          <a:noFill/>
          <a:ln/>
        </p:spPr>
        <p:txBody>
          <a:bodyPr wrap="square" lIns="0" tIns="0" rIns="0" bIns="0" rtlCol="0" anchor="ctr"/>
          <a:lstStyle/>
          <a:p>
            <a:pPr algn="r" indent="0" marL="0">
              <a:buNone/>
            </a:pPr>
            <a:r>
              <a:rPr lang="en-US" sz="1450" b="1" dirty="0">
                <a:solidFill>
                  <a:srgbClr val="ED1B76"/>
                </a:solidFill>
                <a:latin typeface="Arial" pitchFamily="34" charset="0"/>
                <a:ea typeface="Arial" pitchFamily="34" charset="-122"/>
                <a:cs typeface="Arial" pitchFamily="34" charset="-120"/>
              </a:rPr>
              <a:t>12</a:t>
            </a:r>
            <a:endParaRPr lang="en-US" sz="1450" dirty="0"/>
          </a:p>
        </p:txBody>
      </p:sp>
      <p:sp>
        <p:nvSpPr>
          <p:cNvPr id="58" name="Text 56"/>
          <p:cNvSpPr/>
          <p:nvPr/>
        </p:nvSpPr>
        <p:spPr>
          <a:xfrm>
            <a:off x="4251960" y="5724144"/>
            <a:ext cx="1417320" cy="219456"/>
          </a:xfrm>
          <a:prstGeom prst="rect">
            <a:avLst/>
          </a:prstGeom>
          <a:noFill/>
          <a:ln/>
        </p:spPr>
        <p:txBody>
          <a:bodyPr wrap="square" lIns="0" tIns="0" rIns="0" bIns="0" rtlCol="0" anchor="ctr"/>
          <a:lstStyle/>
          <a:p>
            <a:pPr algn="r" indent="0" marL="0">
              <a:buNone/>
            </a:pPr>
            <a:r>
              <a:rPr lang="en-US" sz="900" dirty="0">
                <a:solidFill>
                  <a:srgbClr val="B01055"/>
                </a:solidFill>
                <a:latin typeface="Arial" pitchFamily="34" charset="0"/>
                <a:ea typeface="Arial" pitchFamily="34" charset="-122"/>
                <a:cs typeface="Arial" pitchFamily="34" charset="-120"/>
              </a:rPr>
              <a:t>1.8%</a:t>
            </a:r>
            <a:endParaRPr lang="en-US" sz="900" dirty="0"/>
          </a:p>
        </p:txBody>
      </p:sp>
      <p:sp>
        <p:nvSpPr>
          <p:cNvPr id="59" name="Text 57"/>
          <p:cNvSpPr/>
          <p:nvPr/>
        </p:nvSpPr>
        <p:spPr>
          <a:xfrm>
            <a:off x="5806440" y="5724144"/>
            <a:ext cx="1417320" cy="219456"/>
          </a:xfrm>
          <a:prstGeom prst="rect">
            <a:avLst/>
          </a:prstGeom>
          <a:noFill/>
          <a:ln/>
        </p:spPr>
        <p:txBody>
          <a:bodyPr wrap="square" lIns="0" tIns="0" rIns="0" bIns="0" rtlCol="0" anchor="ctr"/>
          <a:lstStyle/>
          <a:p>
            <a:pPr algn="r" indent="0" marL="0">
              <a:buNone/>
            </a:pPr>
            <a:r>
              <a:rPr lang="en-US" sz="900" dirty="0">
                <a:solidFill>
                  <a:srgbClr val="B01055"/>
                </a:solidFill>
                <a:latin typeface="Arial" pitchFamily="34" charset="0"/>
                <a:ea typeface="Arial" pitchFamily="34" charset="-122"/>
                <a:cs typeface="Arial" pitchFamily="34" charset="-120"/>
              </a:rPr>
              <a:t>1.6%</a:t>
            </a:r>
            <a:endParaRPr lang="en-US" sz="900" dirty="0"/>
          </a:p>
        </p:txBody>
      </p:sp>
      <p:sp>
        <p:nvSpPr>
          <p:cNvPr id="60" name="Text 58"/>
          <p:cNvSpPr/>
          <p:nvPr/>
        </p:nvSpPr>
        <p:spPr>
          <a:xfrm>
            <a:off x="7360920" y="5724144"/>
            <a:ext cx="1417320" cy="219456"/>
          </a:xfrm>
          <a:prstGeom prst="rect">
            <a:avLst/>
          </a:prstGeom>
          <a:noFill/>
          <a:ln/>
        </p:spPr>
        <p:txBody>
          <a:bodyPr wrap="square" lIns="0" tIns="0" rIns="0" bIns="0" rtlCol="0" anchor="ctr"/>
          <a:lstStyle/>
          <a:p>
            <a:pPr algn="r" indent="0" marL="0">
              <a:buNone/>
            </a:pPr>
            <a:r>
              <a:rPr lang="en-US" sz="900" dirty="0">
                <a:solidFill>
                  <a:srgbClr val="B01055"/>
                </a:solidFill>
                <a:latin typeface="Arial" pitchFamily="34" charset="0"/>
                <a:ea typeface="Arial" pitchFamily="34" charset="-122"/>
                <a:cs typeface="Arial" pitchFamily="34" charset="-120"/>
              </a:rPr>
              <a:t>2.9%</a:t>
            </a:r>
            <a:endParaRPr lang="en-US" sz="900" dirty="0"/>
          </a:p>
        </p:txBody>
      </p:sp>
      <p:sp>
        <p:nvSpPr>
          <p:cNvPr id="61" name="Text 59"/>
          <p:cNvSpPr/>
          <p:nvPr/>
        </p:nvSpPr>
        <p:spPr>
          <a:xfrm>
            <a:off x="9006840" y="5724144"/>
            <a:ext cx="1417320" cy="219456"/>
          </a:xfrm>
          <a:prstGeom prst="rect">
            <a:avLst/>
          </a:prstGeom>
          <a:noFill/>
          <a:ln/>
        </p:spPr>
        <p:txBody>
          <a:bodyPr wrap="square" lIns="0" tIns="0" rIns="0" bIns="0" rtlCol="0" anchor="ctr"/>
          <a:lstStyle/>
          <a:p>
            <a:pPr algn="r" indent="0" marL="0">
              <a:buNone/>
            </a:pPr>
            <a:r>
              <a:rPr lang="en-US" sz="900" dirty="0">
                <a:solidFill>
                  <a:srgbClr val="B01055"/>
                </a:solidFill>
                <a:latin typeface="Arial" pitchFamily="34" charset="0"/>
                <a:ea typeface="Arial" pitchFamily="34" charset="-122"/>
                <a:cs typeface="Arial" pitchFamily="34" charset="-120"/>
              </a:rPr>
              <a:t>0.5%</a:t>
            </a:r>
            <a:endParaRPr lang="en-US" sz="900" dirty="0"/>
          </a:p>
        </p:txBody>
      </p:sp>
      <p:sp>
        <p:nvSpPr>
          <p:cNvPr id="62" name="Shape 60"/>
          <p:cNvSpPr/>
          <p:nvPr/>
        </p:nvSpPr>
        <p:spPr>
          <a:xfrm>
            <a:off x="685800" y="6071616"/>
            <a:ext cx="82296" cy="310896"/>
          </a:xfrm>
          <a:prstGeom prst="rect">
            <a:avLst/>
          </a:prstGeom>
          <a:solidFill>
            <a:srgbClr val="ED1B76"/>
          </a:solidFill>
          <a:ln/>
        </p:spPr>
      </p:sp>
      <p:sp>
        <p:nvSpPr>
          <p:cNvPr id="63" name="Text 61"/>
          <p:cNvSpPr/>
          <p:nvPr/>
        </p:nvSpPr>
        <p:spPr>
          <a:xfrm>
            <a:off x="932688" y="6071616"/>
            <a:ext cx="10332720" cy="310896"/>
          </a:xfrm>
          <a:prstGeom prst="rect">
            <a:avLst/>
          </a:prstGeom>
          <a:noFill/>
          <a:ln/>
        </p:spPr>
        <p:txBody>
          <a:bodyPr wrap="square" lIns="0" tIns="0" rIns="0" bIns="0" rtlCol="0" anchor="ctr"/>
          <a:lstStyle/>
          <a:p>
            <a:pPr indent="0" marL="0">
              <a:buNone/>
            </a:pPr>
            <a:r>
              <a:rPr lang="en-US" sz="1250" b="1" dirty="0">
                <a:solidFill>
                  <a:srgbClr val="B01055"/>
                </a:solidFill>
                <a:latin typeface="Arial" pitchFamily="34" charset="0"/>
                <a:ea typeface="Arial" pitchFamily="34" charset="-122"/>
                <a:cs typeface="Arial" pitchFamily="34" charset="-120"/>
              </a:rPr>
              <a:t>Forty-one stores is one percent of what these four states already support.</a:t>
            </a:r>
            <a:endParaRPr lang="en-US" sz="1250" dirty="0"/>
          </a:p>
        </p:txBody>
      </p:sp>
      <p:sp>
        <p:nvSpPr>
          <p:cNvPr id="64" name="Text 62"/>
          <p:cNvSpPr/>
          <p:nvPr/>
        </p:nvSpPr>
        <p:spPr>
          <a:xfrm>
            <a:off x="685800" y="6419088"/>
            <a:ext cx="10332720" cy="310896"/>
          </a:xfrm>
          <a:prstGeom prst="rect">
            <a:avLst/>
          </a:prstGeom>
          <a:noFill/>
          <a:ln/>
        </p:spPr>
        <p:txBody>
          <a:bodyPr wrap="square" lIns="0" tIns="0" rIns="0" bIns="0" rtlCol="0" anchor="ctr"/>
          <a:lstStyle/>
          <a:p>
            <a:pPr indent="0" marL="0">
              <a:buNone/>
            </a:pPr>
            <a:r>
              <a:rPr lang="en-US" sz="1000" i="1" dirty="0">
                <a:solidFill>
                  <a:srgbClr val="8E8899"/>
                </a:solidFill>
                <a:latin typeface="Arial" pitchFamily="34" charset="0"/>
                <a:ea typeface="Arial" pitchFamily="34" charset="-122"/>
                <a:cs typeface="Arial" pitchFamily="34" charset="-120"/>
              </a:rPr>
              <a:t>Starbucks, Dunkin', Dutch Bros and Swig: poidata.io, July–August 2026. Black Rock: company releases, December 2025 (TX) and August 2026 (AZ). 7 Brew: company locator, September 2026. Counts move weekly; treat as orders of magnitude.</a:t>
            </a:r>
            <a:endParaRPr lang="en-US" sz="1000" dirty="0"/>
          </a:p>
        </p:txBody>
      </p:sp>
      <p:sp>
        <p:nvSpPr>
          <p:cNvPr id="65" name="Shape 63"/>
          <p:cNvSpPr/>
          <p:nvPr/>
        </p:nvSpPr>
        <p:spPr>
          <a:xfrm>
            <a:off x="11347704" y="6217920"/>
            <a:ext cx="347472" cy="347472"/>
          </a:xfrm>
          <a:prstGeom prst="ellipse">
            <a:avLst/>
          </a:prstGeom>
          <a:solidFill>
            <a:srgbClr val="ED1B76"/>
          </a:solidFill>
          <a:ln/>
        </p:spPr>
      </p:sp>
      <p:sp>
        <p:nvSpPr>
          <p:cNvPr id="66" name="Text 64"/>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home/claude/outcast/assets/w_raise.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85800" y="3310128"/>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THE RAISE</a:t>
            </a:r>
            <a:endParaRPr lang="en-US" sz="1100" dirty="0"/>
          </a:p>
        </p:txBody>
      </p:sp>
      <p:sp>
        <p:nvSpPr>
          <p:cNvPr id="4" name="Text 1"/>
          <p:cNvSpPr/>
          <p:nvPr/>
        </p:nvSpPr>
        <p:spPr>
          <a:xfrm>
            <a:off x="658368" y="3657600"/>
            <a:ext cx="7315200" cy="1051560"/>
          </a:xfrm>
          <a:prstGeom prst="rect">
            <a:avLst/>
          </a:prstGeom>
          <a:noFill/>
          <a:ln/>
        </p:spPr>
        <p:txBody>
          <a:bodyPr wrap="square" lIns="0" tIns="0" rIns="0" bIns="0" rtlCol="0" anchor="ctr"/>
          <a:lstStyle/>
          <a:p>
            <a:pPr indent="0" marL="0">
              <a:buNone/>
            </a:pPr>
            <a:r>
              <a:rPr lang="en-US" sz="6200" b="1" dirty="0">
                <a:solidFill>
                  <a:srgbClr val="14171F"/>
                </a:solidFill>
                <a:latin typeface="Arial" pitchFamily="34" charset="0"/>
                <a:ea typeface="Arial" pitchFamily="34" charset="-122"/>
                <a:cs typeface="Arial" pitchFamily="34" charset="-120"/>
              </a:rPr>
              <a:t>$1,000,000</a:t>
            </a:r>
            <a:endParaRPr lang="en-US" sz="6200" dirty="0"/>
          </a:p>
        </p:txBody>
      </p:sp>
      <p:sp>
        <p:nvSpPr>
          <p:cNvPr id="5" name="Text 2"/>
          <p:cNvSpPr/>
          <p:nvPr/>
        </p:nvSpPr>
        <p:spPr>
          <a:xfrm>
            <a:off x="713232" y="4645152"/>
            <a:ext cx="7315200" cy="274320"/>
          </a:xfrm>
          <a:prstGeom prst="rect">
            <a:avLst/>
          </a:prstGeom>
          <a:noFill/>
          <a:ln/>
        </p:spPr>
        <p:txBody>
          <a:bodyPr wrap="square" lIns="0" tIns="0" rIns="0" bIns="0" rtlCol="0" anchor="ctr"/>
          <a:lstStyle/>
          <a:p>
            <a:pPr indent="0" marL="0">
              <a:buNone/>
            </a:pPr>
            <a:r>
              <a:rPr lang="en-US" sz="1300" dirty="0">
                <a:solidFill>
                  <a:srgbClr val="B01055"/>
                </a:solidFill>
                <a:latin typeface="Arial" pitchFamily="34" charset="0"/>
                <a:ea typeface="Arial" pitchFamily="34" charset="-122"/>
                <a:cs typeface="Arial" pitchFamily="34" charset="-120"/>
              </a:rPr>
              <a:t>on a $10 million post-money  ·  the round buys 10.0%</a:t>
            </a:r>
            <a:endParaRPr lang="en-US" sz="1300" dirty="0"/>
          </a:p>
        </p:txBody>
      </p:sp>
      <p:sp>
        <p:nvSpPr>
          <p:cNvPr id="6" name="Text 3"/>
          <p:cNvSpPr/>
          <p:nvPr/>
        </p:nvSpPr>
        <p:spPr>
          <a:xfrm>
            <a:off x="7772400" y="3822192"/>
            <a:ext cx="3749040" cy="274320"/>
          </a:xfrm>
          <a:prstGeom prst="rect">
            <a:avLst/>
          </a:prstGeom>
          <a:noFill/>
          <a:ln/>
        </p:spPr>
        <p:txBody>
          <a:bodyPr wrap="square" lIns="0" tIns="0" rIns="0" bIns="0" rtlCol="0" anchor="ctr"/>
          <a:lstStyle/>
          <a:p>
            <a:pPr algn="r" indent="0" marL="0">
              <a:buNone/>
            </a:pPr>
            <a:r>
              <a:rPr lang="en-US" sz="1100" b="1" spc="260" kern="0" dirty="0">
                <a:solidFill>
                  <a:srgbClr val="B01055"/>
                </a:solidFill>
                <a:latin typeface="Arial" pitchFamily="34" charset="0"/>
                <a:ea typeface="Arial" pitchFamily="34" charset="-122"/>
                <a:cs typeface="Arial" pitchFamily="34" charset="-120"/>
              </a:rPr>
              <a:t>TJ TILLMAN</a:t>
            </a:r>
            <a:endParaRPr lang="en-US" sz="1100" dirty="0"/>
          </a:p>
        </p:txBody>
      </p:sp>
      <p:sp>
        <p:nvSpPr>
          <p:cNvPr id="7" name="Text 4"/>
          <p:cNvSpPr/>
          <p:nvPr/>
        </p:nvSpPr>
        <p:spPr>
          <a:xfrm>
            <a:off x="7772400" y="4114800"/>
            <a:ext cx="3749040" cy="329184"/>
          </a:xfrm>
          <a:prstGeom prst="rect">
            <a:avLst/>
          </a:prstGeom>
          <a:noFill/>
          <a:ln/>
        </p:spPr>
        <p:txBody>
          <a:bodyPr wrap="square" lIns="0" tIns="0" rIns="0" bIns="0" rtlCol="0" anchor="ctr"/>
          <a:lstStyle/>
          <a:p>
            <a:pPr algn="r" indent="0" marL="0">
              <a:buNone/>
            </a:pPr>
            <a:r>
              <a:rPr lang="en-US" sz="1500" b="1" dirty="0">
                <a:solidFill>
                  <a:srgbClr val="14171F"/>
                </a:solidFill>
                <a:latin typeface="Arial" pitchFamily="34" charset="0"/>
                <a:ea typeface="Arial" pitchFamily="34" charset="-122"/>
                <a:cs typeface="Arial" pitchFamily="34" charset="-120"/>
              </a:rPr>
              <a:t>tj@dopeventures.org</a:t>
            </a:r>
            <a:endParaRPr lang="en-US" sz="1500" dirty="0"/>
          </a:p>
        </p:txBody>
      </p:sp>
      <p:sp>
        <p:nvSpPr>
          <p:cNvPr id="8" name="Shape 5"/>
          <p:cNvSpPr/>
          <p:nvPr/>
        </p:nvSpPr>
        <p:spPr>
          <a:xfrm>
            <a:off x="685800" y="5202936"/>
            <a:ext cx="137160" cy="137160"/>
          </a:xfrm>
          <a:prstGeom prst="ellipse">
            <a:avLst/>
          </a:prstGeom>
          <a:solidFill>
            <a:srgbClr val="ED1B76"/>
          </a:solidFill>
          <a:ln/>
        </p:spPr>
      </p:sp>
      <p:sp>
        <p:nvSpPr>
          <p:cNvPr id="9" name="Text 6"/>
          <p:cNvSpPr/>
          <p:nvPr/>
        </p:nvSpPr>
        <p:spPr>
          <a:xfrm>
            <a:off x="978408" y="5138928"/>
            <a:ext cx="5029200" cy="274320"/>
          </a:xfrm>
          <a:prstGeom prst="rect">
            <a:avLst/>
          </a:prstGeom>
          <a:noFill/>
          <a:ln/>
        </p:spPr>
        <p:txBody>
          <a:bodyPr wrap="square" lIns="0" tIns="0" rIns="0" bIns="0" rtlCol="0" anchor="ctr"/>
          <a:lstStyle/>
          <a:p>
            <a:pPr indent="0" marL="0">
              <a:buNone/>
            </a:pPr>
            <a:r>
              <a:rPr lang="en-US" sz="1250" b="1" spc="200" kern="0" dirty="0">
                <a:solidFill>
                  <a:srgbClr val="14171F"/>
                </a:solidFill>
                <a:latin typeface="Arial" pitchFamily="34" charset="0"/>
                <a:ea typeface="Arial" pitchFamily="34" charset="-122"/>
                <a:cs typeface="Arial" pitchFamily="34" charset="-120"/>
              </a:rPr>
              <a:t>FIVE STORES OPEN BY END 2027</a:t>
            </a:r>
            <a:endParaRPr lang="en-US" sz="1250" dirty="0"/>
          </a:p>
        </p:txBody>
      </p:sp>
      <p:sp>
        <p:nvSpPr>
          <p:cNvPr id="10" name="Text 7"/>
          <p:cNvSpPr/>
          <p:nvPr/>
        </p:nvSpPr>
        <p:spPr>
          <a:xfrm>
            <a:off x="978408" y="5431536"/>
            <a:ext cx="502920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Hayden marketed properly, East Mesa built, Gilmore earning, Gilbert and Queen Creek under control.</a:t>
            </a:r>
            <a:endParaRPr lang="en-US" sz="1200" dirty="0"/>
          </a:p>
        </p:txBody>
      </p:sp>
      <p:sp>
        <p:nvSpPr>
          <p:cNvPr id="11" name="Shape 8"/>
          <p:cNvSpPr/>
          <p:nvPr/>
        </p:nvSpPr>
        <p:spPr>
          <a:xfrm>
            <a:off x="6355080" y="5202936"/>
            <a:ext cx="137160" cy="137160"/>
          </a:xfrm>
          <a:prstGeom prst="ellipse">
            <a:avLst/>
          </a:prstGeom>
          <a:solidFill>
            <a:srgbClr val="ED1B76"/>
          </a:solidFill>
          <a:ln/>
        </p:spPr>
      </p:sp>
      <p:sp>
        <p:nvSpPr>
          <p:cNvPr id="12" name="Text 9"/>
          <p:cNvSpPr/>
          <p:nvPr/>
        </p:nvSpPr>
        <p:spPr>
          <a:xfrm>
            <a:off x="6647688" y="5138928"/>
            <a:ext cx="5029200" cy="274320"/>
          </a:xfrm>
          <a:prstGeom prst="rect">
            <a:avLst/>
          </a:prstGeom>
          <a:noFill/>
          <a:ln/>
        </p:spPr>
        <p:txBody>
          <a:bodyPr wrap="square" lIns="0" tIns="0" rIns="0" bIns="0" rtlCol="0" anchor="ctr"/>
          <a:lstStyle/>
          <a:p>
            <a:pPr indent="0" marL="0">
              <a:buNone/>
            </a:pPr>
            <a:r>
              <a:rPr lang="en-US" sz="1250" b="1" spc="200" kern="0" dirty="0">
                <a:solidFill>
                  <a:srgbClr val="14171F"/>
                </a:solidFill>
                <a:latin typeface="Arial" pitchFamily="34" charset="0"/>
                <a:ea typeface="Arial" pitchFamily="34" charset="-122"/>
                <a:cs typeface="Arial" pitchFamily="34" charset="-120"/>
              </a:rPr>
              <a:t>ONE OPERATING SYSTEM</a:t>
            </a:r>
            <a:endParaRPr lang="en-US" sz="1250" dirty="0"/>
          </a:p>
        </p:txBody>
      </p:sp>
      <p:sp>
        <p:nvSpPr>
          <p:cNvPr id="13" name="Text 10"/>
          <p:cNvSpPr/>
          <p:nvPr/>
        </p:nvSpPr>
        <p:spPr>
          <a:xfrm>
            <a:off x="6647688" y="5431536"/>
            <a:ext cx="502920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Marketing, operations and technology built for sixteen stores, not five.</a:t>
            </a:r>
            <a:endParaRPr lang="en-US" sz="1200" dirty="0"/>
          </a:p>
        </p:txBody>
      </p:sp>
      <p:sp>
        <p:nvSpPr>
          <p:cNvPr id="14" name="Shape 11"/>
          <p:cNvSpPr/>
          <p:nvPr/>
        </p:nvSpPr>
        <p:spPr>
          <a:xfrm>
            <a:off x="685800" y="5934456"/>
            <a:ext cx="137160" cy="137160"/>
          </a:xfrm>
          <a:prstGeom prst="ellipse">
            <a:avLst/>
          </a:prstGeom>
          <a:solidFill>
            <a:srgbClr val="ED1B76"/>
          </a:solidFill>
          <a:ln/>
        </p:spPr>
      </p:sp>
      <p:sp>
        <p:nvSpPr>
          <p:cNvPr id="15" name="Text 12"/>
          <p:cNvSpPr/>
          <p:nvPr/>
        </p:nvSpPr>
        <p:spPr>
          <a:xfrm>
            <a:off x="978408" y="5870448"/>
            <a:ext cx="5029200" cy="274320"/>
          </a:xfrm>
          <a:prstGeom prst="rect">
            <a:avLst/>
          </a:prstGeom>
          <a:noFill/>
          <a:ln/>
        </p:spPr>
        <p:txBody>
          <a:bodyPr wrap="square" lIns="0" tIns="0" rIns="0" bIns="0" rtlCol="0" anchor="ctr"/>
          <a:lstStyle/>
          <a:p>
            <a:pPr indent="0" marL="0">
              <a:buNone/>
            </a:pPr>
            <a:r>
              <a:rPr lang="en-US" sz="1250" b="1" spc="200" kern="0" dirty="0">
                <a:solidFill>
                  <a:srgbClr val="14171F"/>
                </a:solidFill>
                <a:latin typeface="Arial" pitchFamily="34" charset="0"/>
                <a:ea typeface="Arial" pitchFamily="34" charset="-122"/>
                <a:cs typeface="Arial" pitchFamily="34" charset="-120"/>
              </a:rPr>
              <a:t>A $7M SERIES A IN 2028</a:t>
            </a:r>
            <a:endParaRPr lang="en-US" sz="1250" dirty="0"/>
          </a:p>
        </p:txBody>
      </p:sp>
      <p:sp>
        <p:nvSpPr>
          <p:cNvPr id="16" name="Text 13"/>
          <p:cNvSpPr/>
          <p:nvPr/>
        </p:nvSpPr>
        <p:spPr>
          <a:xfrm>
            <a:off x="978408" y="6163056"/>
            <a:ext cx="502920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Priced off five instrumented stores. One more round, then no more dilution.</a:t>
            </a:r>
            <a:endParaRPr lang="en-US" sz="1200" dirty="0"/>
          </a:p>
        </p:txBody>
      </p:sp>
      <p:sp>
        <p:nvSpPr>
          <p:cNvPr id="17" name="Shape 14"/>
          <p:cNvSpPr/>
          <p:nvPr/>
        </p:nvSpPr>
        <p:spPr>
          <a:xfrm>
            <a:off x="6355080" y="5934456"/>
            <a:ext cx="137160" cy="137160"/>
          </a:xfrm>
          <a:prstGeom prst="ellipse">
            <a:avLst/>
          </a:prstGeom>
          <a:solidFill>
            <a:srgbClr val="ED1B76"/>
          </a:solidFill>
          <a:ln/>
        </p:spPr>
      </p:sp>
      <p:sp>
        <p:nvSpPr>
          <p:cNvPr id="18" name="Text 15"/>
          <p:cNvSpPr/>
          <p:nvPr/>
        </p:nvSpPr>
        <p:spPr>
          <a:xfrm>
            <a:off x="6647688" y="5870448"/>
            <a:ext cx="5029200" cy="274320"/>
          </a:xfrm>
          <a:prstGeom prst="rect">
            <a:avLst/>
          </a:prstGeom>
          <a:noFill/>
          <a:ln/>
        </p:spPr>
        <p:txBody>
          <a:bodyPr wrap="square" lIns="0" tIns="0" rIns="0" bIns="0" rtlCol="0" anchor="ctr"/>
          <a:lstStyle/>
          <a:p>
            <a:pPr indent="0" marL="0">
              <a:buNone/>
            </a:pPr>
            <a:r>
              <a:rPr lang="en-US" sz="1250" b="1" spc="200" kern="0" dirty="0">
                <a:solidFill>
                  <a:srgbClr val="14171F"/>
                </a:solidFill>
                <a:latin typeface="Arial" pitchFamily="34" charset="0"/>
                <a:ea typeface="Arial" pitchFamily="34" charset="-122"/>
                <a:cs typeface="Arial" pitchFamily="34" charset="-120"/>
              </a:rPr>
              <a:t>SIXTEEN STORES BY Q3 2030</a:t>
            </a:r>
            <a:endParaRPr lang="en-US" sz="1250" dirty="0"/>
          </a:p>
        </p:txBody>
      </p:sp>
      <p:sp>
        <p:nvSpPr>
          <p:cNvPr id="19" name="Text 16"/>
          <p:cNvSpPr/>
          <p:nvPr/>
        </p:nvSpPr>
        <p:spPr>
          <a:xfrm>
            <a:off x="6647688" y="6163056"/>
            <a:ext cx="5029200" cy="274320"/>
          </a:xfrm>
          <a:prstGeom prst="rect">
            <a:avLst/>
          </a:prstGeom>
          <a:noFill/>
          <a:ln/>
        </p:spPr>
        <p:txBody>
          <a:bodyPr wrap="square" lIns="0" tIns="0" rIns="0" bIns="0" rtlCol="0" anchor="ctr"/>
          <a:lstStyle/>
          <a:p>
            <a:pPr indent="0" marL="0">
              <a:buNone/>
            </a:pPr>
            <a:r>
              <a:rPr lang="en-US" sz="1200" dirty="0">
                <a:solidFill>
                  <a:srgbClr val="4B4753"/>
                </a:solidFill>
                <a:latin typeface="Arial" pitchFamily="34" charset="0"/>
                <a:ea typeface="Arial" pitchFamily="34" charset="-122"/>
                <a:cs typeface="Arial" pitchFamily="34" charset="-120"/>
              </a:rPr>
              <a:t>$23.8M of revenue, $5.6M of store EBITDA, and a company someone wants to buy.</a:t>
            </a:r>
            <a:endParaRPr lang="en-US" sz="1200" dirty="0"/>
          </a:p>
        </p:txBody>
      </p:sp>
      <p:sp>
        <p:nvSpPr>
          <p:cNvPr id="20" name="Text 17"/>
          <p:cNvSpPr/>
          <p:nvPr/>
        </p:nvSpPr>
        <p:spPr>
          <a:xfrm>
            <a:off x="685800" y="6419088"/>
            <a:ext cx="10789920" cy="310896"/>
          </a:xfrm>
          <a:prstGeom prst="rect">
            <a:avLst/>
          </a:prstGeom>
          <a:noFill/>
          <a:ln/>
        </p:spPr>
        <p:txBody>
          <a:bodyPr wrap="square" lIns="0" tIns="0" rIns="0" bIns="0" rtlCol="0" anchor="ctr"/>
          <a:lstStyle/>
          <a:p>
            <a:pPr indent="0" marL="0">
              <a:buNone/>
            </a:pPr>
            <a:r>
              <a:rPr lang="en-US" sz="1450" b="1" i="1" dirty="0">
                <a:solidFill>
                  <a:srgbClr val="B01055"/>
                </a:solidFill>
                <a:latin typeface="Arial" pitchFamily="34" charset="0"/>
                <a:ea typeface="Arial" pitchFamily="34" charset="-122"/>
                <a:cs typeface="Arial" pitchFamily="34" charset="-120"/>
              </a:rPr>
              <a:t>One million to open four stores. Seven million to open eleven more. Then it is a business, not a plan.</a:t>
            </a:r>
            <a:endParaRPr lang="en-US" sz="1450" dirty="0"/>
          </a:p>
        </p:txBody>
      </p:sp>
      <p:sp>
        <p:nvSpPr>
          <p:cNvPr id="21" name="Shape 18"/>
          <p:cNvSpPr/>
          <p:nvPr/>
        </p:nvSpPr>
        <p:spPr>
          <a:xfrm>
            <a:off x="11347704" y="6217920"/>
            <a:ext cx="347472" cy="347472"/>
          </a:xfrm>
          <a:prstGeom prst="ellipse">
            <a:avLst/>
          </a:prstGeom>
          <a:solidFill>
            <a:srgbClr val="ED1B76"/>
          </a:solidFill>
          <a:ln/>
        </p:spPr>
      </p:sp>
      <p:sp>
        <p:nvSpPr>
          <p:cNvPr id="22" name="Text 19"/>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640080"/>
            <a:ext cx="7772400" cy="274320"/>
          </a:xfrm>
          <a:prstGeom prst="rect">
            <a:avLst/>
          </a:prstGeom>
          <a:noFill/>
          <a:ln/>
        </p:spPr>
        <p:txBody>
          <a:bodyPr wrap="square" lIns="0" tIns="0" rIns="0" bIns="0" rtlCol="0" anchor="ctr"/>
          <a:lstStyle/>
          <a:p>
            <a:pPr indent="0" marL="0">
              <a:buNone/>
            </a:pPr>
            <a:r>
              <a:rPr lang="en-US" sz="1100" b="1" spc="450" kern="0" dirty="0">
                <a:solidFill>
                  <a:srgbClr val="ED1B76"/>
                </a:solidFill>
                <a:latin typeface="Arial" pitchFamily="34" charset="0"/>
                <a:ea typeface="Arial" pitchFamily="34" charset="-122"/>
                <a:cs typeface="Arial" pitchFamily="34" charset="-120"/>
              </a:rPr>
              <a:t>IMPORTANT INFORMATION</a:t>
            </a:r>
            <a:endParaRPr lang="en-US" sz="1100" dirty="0"/>
          </a:p>
        </p:txBody>
      </p:sp>
      <p:sp>
        <p:nvSpPr>
          <p:cNvPr id="3" name="Text 1"/>
          <p:cNvSpPr/>
          <p:nvPr/>
        </p:nvSpPr>
        <p:spPr>
          <a:xfrm>
            <a:off x="685800" y="987552"/>
            <a:ext cx="10881360" cy="1280160"/>
          </a:xfrm>
          <a:prstGeom prst="rect">
            <a:avLst/>
          </a:prstGeom>
          <a:noFill/>
          <a:ln/>
        </p:spPr>
        <p:txBody>
          <a:bodyPr wrap="square" lIns="0" tIns="0" rIns="0" bIns="0" rtlCol="0" anchor="t"/>
          <a:lstStyle/>
          <a:p>
            <a:pPr indent="0" marL="0">
              <a:buNone/>
            </a:pPr>
            <a:r>
              <a:rPr lang="en-US" sz="2400" b="1" dirty="0">
                <a:solidFill>
                  <a:srgbClr val="14171F"/>
                </a:solidFill>
                <a:latin typeface="Arial" pitchFamily="34" charset="0"/>
                <a:ea typeface="Arial" pitchFamily="34" charset="-122"/>
                <a:cs typeface="Arial" pitchFamily="34" charset="-120"/>
              </a:rPr>
              <a:t>Please read this page.</a:t>
            </a:r>
            <a:endParaRPr lang="en-US" sz="2400" dirty="0"/>
          </a:p>
        </p:txBody>
      </p:sp>
      <p:sp>
        <p:nvSpPr>
          <p:cNvPr id="4" name="Text 2"/>
          <p:cNvSpPr/>
          <p:nvPr/>
        </p:nvSpPr>
        <p:spPr>
          <a:xfrm>
            <a:off x="685800" y="1408176"/>
            <a:ext cx="10881360" cy="237744"/>
          </a:xfrm>
          <a:prstGeom prst="rect">
            <a:avLst/>
          </a:prstGeom>
          <a:noFill/>
          <a:ln/>
        </p:spPr>
        <p:txBody>
          <a:bodyPr wrap="square" lIns="0" tIns="0" rIns="0" bIns="0" rtlCol="0" anchor="ctr"/>
          <a:lstStyle/>
          <a:p>
            <a:pPr indent="0" marL="0">
              <a:buNone/>
            </a:pPr>
            <a:r>
              <a:rPr lang="en-US" sz="1000" b="1" spc="160" kern="0" dirty="0">
                <a:solidFill>
                  <a:srgbClr val="B01055"/>
                </a:solidFill>
                <a:latin typeface="Arial" pitchFamily="34" charset="0"/>
                <a:ea typeface="Arial" pitchFamily="34" charset="-122"/>
                <a:cs typeface="Arial" pitchFamily="34" charset="-120"/>
              </a:rPr>
              <a:t>EVERY FORWARD FIGURE IN THIS DECK IS A PROJECTION</a:t>
            </a:r>
            <a:endParaRPr lang="en-US" sz="1000" dirty="0"/>
          </a:p>
        </p:txBody>
      </p:sp>
      <p:sp>
        <p:nvSpPr>
          <p:cNvPr id="5" name="Text 3"/>
          <p:cNvSpPr/>
          <p:nvPr/>
        </p:nvSpPr>
        <p:spPr>
          <a:xfrm>
            <a:off x="685800" y="1773936"/>
            <a:ext cx="3200400" cy="310896"/>
          </a:xfrm>
          <a:prstGeom prst="rect">
            <a:avLst/>
          </a:prstGeom>
          <a:noFill/>
          <a:ln/>
        </p:spPr>
        <p:txBody>
          <a:bodyPr wrap="square" lIns="0" tIns="0" rIns="0" bIns="0" rtlCol="0" anchor="ctr"/>
          <a:lstStyle/>
          <a:p>
            <a:pPr indent="0" marL="0">
              <a:buNone/>
            </a:pPr>
            <a:r>
              <a:rPr lang="en-US" sz="950" b="1" spc="140" kern="0" dirty="0">
                <a:solidFill>
                  <a:srgbClr val="ED1B76"/>
                </a:solidFill>
                <a:latin typeface="Arial" pitchFamily="34" charset="0"/>
                <a:ea typeface="Arial" pitchFamily="34" charset="-122"/>
                <a:cs typeface="Arial" pitchFamily="34" charset="-120"/>
              </a:rPr>
              <a:t>THIS IS NOT AN OFFER</a:t>
            </a:r>
            <a:endParaRPr lang="en-US" sz="950" dirty="0"/>
          </a:p>
        </p:txBody>
      </p:sp>
      <p:sp>
        <p:nvSpPr>
          <p:cNvPr id="6" name="Text 4"/>
          <p:cNvSpPr/>
          <p:nvPr/>
        </p:nvSpPr>
        <p:spPr>
          <a:xfrm>
            <a:off x="4069080" y="1755648"/>
            <a:ext cx="7452360" cy="731520"/>
          </a:xfrm>
          <a:prstGeom prst="rect">
            <a:avLst/>
          </a:prstGeom>
          <a:noFill/>
          <a:ln/>
        </p:spPr>
        <p:txBody>
          <a:bodyPr wrap="square" lIns="0" tIns="0" rIns="0" bIns="0" rtlCol="0" anchor="ctr"/>
          <a:lstStyle/>
          <a:p>
            <a:pPr indent="0" marL="0">
              <a:lnSpc>
                <a:spcPts val="1200"/>
              </a:lnSpc>
              <a:buNone/>
            </a:pPr>
            <a:r>
              <a:rPr lang="en-US" sz="950" dirty="0">
                <a:solidFill>
                  <a:srgbClr val="4B4753"/>
                </a:solidFill>
                <a:latin typeface="Arial" pitchFamily="34" charset="0"/>
                <a:ea typeface="Arial" pitchFamily="34" charset="-122"/>
                <a:cs typeface="Arial" pitchFamily="34" charset="-120"/>
              </a:rPr>
              <a:t>This presentation is for information and discussion only. It is not an offer to sell, or a solicitation of an offer to buy, any security. Any offering will be made only to qualified investors, and only through definitive offering documents that supersede everything in this deck.</a:t>
            </a:r>
            <a:endParaRPr lang="en-US" sz="950" dirty="0"/>
          </a:p>
        </p:txBody>
      </p:sp>
      <p:sp>
        <p:nvSpPr>
          <p:cNvPr id="7" name="Text 5"/>
          <p:cNvSpPr/>
          <p:nvPr/>
        </p:nvSpPr>
        <p:spPr>
          <a:xfrm>
            <a:off x="685800" y="2560320"/>
            <a:ext cx="3200400" cy="310896"/>
          </a:xfrm>
          <a:prstGeom prst="rect">
            <a:avLst/>
          </a:prstGeom>
          <a:noFill/>
          <a:ln/>
        </p:spPr>
        <p:txBody>
          <a:bodyPr wrap="square" lIns="0" tIns="0" rIns="0" bIns="0" rtlCol="0" anchor="ctr"/>
          <a:lstStyle/>
          <a:p>
            <a:pPr indent="0" marL="0">
              <a:buNone/>
            </a:pPr>
            <a:r>
              <a:rPr lang="en-US" sz="950" b="1" spc="140" kern="0" dirty="0">
                <a:solidFill>
                  <a:srgbClr val="ED1B76"/>
                </a:solidFill>
                <a:latin typeface="Arial" pitchFamily="34" charset="0"/>
                <a:ea typeface="Arial" pitchFamily="34" charset="-122"/>
                <a:cs typeface="Arial" pitchFamily="34" charset="-120"/>
              </a:rPr>
              <a:t>THESE ARE PROJECTIONS, NOT FORECASTS</a:t>
            </a:r>
            <a:endParaRPr lang="en-US" sz="950" dirty="0"/>
          </a:p>
        </p:txBody>
      </p:sp>
      <p:sp>
        <p:nvSpPr>
          <p:cNvPr id="8" name="Text 6"/>
          <p:cNvSpPr/>
          <p:nvPr/>
        </p:nvSpPr>
        <p:spPr>
          <a:xfrm>
            <a:off x="4069080" y="2542032"/>
            <a:ext cx="7452360" cy="731520"/>
          </a:xfrm>
          <a:prstGeom prst="rect">
            <a:avLst/>
          </a:prstGeom>
          <a:noFill/>
          <a:ln/>
        </p:spPr>
        <p:txBody>
          <a:bodyPr wrap="square" lIns="0" tIns="0" rIns="0" bIns="0" rtlCol="0" anchor="ctr"/>
          <a:lstStyle/>
          <a:p>
            <a:pPr indent="0" marL="0">
              <a:lnSpc>
                <a:spcPts val="1200"/>
              </a:lnSpc>
              <a:buNone/>
            </a:pPr>
            <a:r>
              <a:rPr lang="en-US" sz="950" dirty="0">
                <a:solidFill>
                  <a:srgbClr val="4B4753"/>
                </a:solidFill>
                <a:latin typeface="Arial" pitchFamily="34" charset="0"/>
                <a:ea typeface="Arial" pitchFamily="34" charset="-122"/>
                <a:cs typeface="Arial" pitchFamily="34" charset="-120"/>
              </a:rPr>
              <a:t>Store counts, revenue, margins, capital structure, valuations, multiples and returns here are forward-looking statements built on assumptions the company believes are reasonable today. They are not guarantees. Actual results will differ, and may differ materially. No return, no exit and no timeline described here is promised or assured.</a:t>
            </a:r>
            <a:endParaRPr lang="en-US" sz="950" dirty="0"/>
          </a:p>
        </p:txBody>
      </p:sp>
      <p:sp>
        <p:nvSpPr>
          <p:cNvPr id="9" name="Text 7"/>
          <p:cNvSpPr/>
          <p:nvPr/>
        </p:nvSpPr>
        <p:spPr>
          <a:xfrm>
            <a:off x="685800" y="3346704"/>
            <a:ext cx="3200400" cy="310896"/>
          </a:xfrm>
          <a:prstGeom prst="rect">
            <a:avLst/>
          </a:prstGeom>
          <a:noFill/>
          <a:ln/>
        </p:spPr>
        <p:txBody>
          <a:bodyPr wrap="square" lIns="0" tIns="0" rIns="0" bIns="0" rtlCol="0" anchor="ctr"/>
          <a:lstStyle/>
          <a:p>
            <a:pPr indent="0" marL="0">
              <a:buNone/>
            </a:pPr>
            <a:r>
              <a:rPr lang="en-US" sz="950" b="1" spc="140" kern="0" dirty="0">
                <a:solidFill>
                  <a:srgbClr val="ED1B76"/>
                </a:solidFill>
                <a:latin typeface="Arial" pitchFamily="34" charset="0"/>
                <a:ea typeface="Arial" pitchFamily="34" charset="-122"/>
                <a:cs typeface="Arial" pitchFamily="34" charset="-120"/>
              </a:rPr>
              <a:t>THE OPERATING FIGURES ARE UNAUDITED</a:t>
            </a:r>
            <a:endParaRPr lang="en-US" sz="950" dirty="0"/>
          </a:p>
        </p:txBody>
      </p:sp>
      <p:sp>
        <p:nvSpPr>
          <p:cNvPr id="10" name="Text 8"/>
          <p:cNvSpPr/>
          <p:nvPr/>
        </p:nvSpPr>
        <p:spPr>
          <a:xfrm>
            <a:off x="4069080" y="3328416"/>
            <a:ext cx="7452360" cy="731520"/>
          </a:xfrm>
          <a:prstGeom prst="rect">
            <a:avLst/>
          </a:prstGeom>
          <a:noFill/>
          <a:ln/>
        </p:spPr>
        <p:txBody>
          <a:bodyPr wrap="square" lIns="0" tIns="0" rIns="0" bIns="0" rtlCol="0" anchor="ctr"/>
          <a:lstStyle/>
          <a:p>
            <a:pPr indent="0" marL="0">
              <a:lnSpc>
                <a:spcPts val="1200"/>
              </a:lnSpc>
              <a:buNone/>
            </a:pPr>
            <a:r>
              <a:rPr lang="en-US" sz="950" dirty="0">
                <a:solidFill>
                  <a:srgbClr val="4B4753"/>
                </a:solidFill>
                <a:latin typeface="Arial" pitchFamily="34" charset="0"/>
                <a:ea typeface="Arial" pitchFamily="34" charset="-122"/>
                <a:cs typeface="Arial" pitchFamily="34" charset="-120"/>
              </a:rPr>
              <a:t>Average unit volume, store-level margin, build costs and the KPI targets reflect management's own figures for the Hayden location and its estimates for future stores. They have not been audited or independently verified.</a:t>
            </a:r>
            <a:endParaRPr lang="en-US" sz="950" dirty="0"/>
          </a:p>
        </p:txBody>
      </p:sp>
      <p:sp>
        <p:nvSpPr>
          <p:cNvPr id="11" name="Text 9"/>
          <p:cNvSpPr/>
          <p:nvPr/>
        </p:nvSpPr>
        <p:spPr>
          <a:xfrm>
            <a:off x="685800" y="4133088"/>
            <a:ext cx="3200400" cy="310896"/>
          </a:xfrm>
          <a:prstGeom prst="rect">
            <a:avLst/>
          </a:prstGeom>
          <a:noFill/>
          <a:ln/>
        </p:spPr>
        <p:txBody>
          <a:bodyPr wrap="square" lIns="0" tIns="0" rIns="0" bIns="0" rtlCol="0" anchor="ctr"/>
          <a:lstStyle/>
          <a:p>
            <a:pPr indent="0" marL="0">
              <a:buNone/>
            </a:pPr>
            <a:r>
              <a:rPr lang="en-US" sz="950" b="1" spc="140" kern="0" dirty="0">
                <a:solidFill>
                  <a:srgbClr val="ED1B76"/>
                </a:solidFill>
                <a:latin typeface="Arial" pitchFamily="34" charset="0"/>
                <a:ea typeface="Arial" pitchFamily="34" charset="-122"/>
                <a:cs typeface="Arial" pitchFamily="34" charset="-120"/>
              </a:rPr>
              <a:t>THE CONVERSION ECONOMICS ARE AN ESTIMATE</a:t>
            </a:r>
            <a:endParaRPr lang="en-US" sz="950" dirty="0"/>
          </a:p>
        </p:txBody>
      </p:sp>
      <p:sp>
        <p:nvSpPr>
          <p:cNvPr id="12" name="Text 10"/>
          <p:cNvSpPr/>
          <p:nvPr/>
        </p:nvSpPr>
        <p:spPr>
          <a:xfrm>
            <a:off x="4069080" y="4114800"/>
            <a:ext cx="7452360" cy="731520"/>
          </a:xfrm>
          <a:prstGeom prst="rect">
            <a:avLst/>
          </a:prstGeom>
          <a:noFill/>
          <a:ln/>
        </p:spPr>
        <p:txBody>
          <a:bodyPr wrap="square" lIns="0" tIns="0" rIns="0" bIns="0" rtlCol="0" anchor="ctr"/>
          <a:lstStyle/>
          <a:p>
            <a:pPr indent="0" marL="0">
              <a:lnSpc>
                <a:spcPts val="1200"/>
              </a:lnSpc>
              <a:buNone/>
            </a:pPr>
            <a:r>
              <a:rPr lang="en-US" sz="950" dirty="0">
                <a:solidFill>
                  <a:srgbClr val="4B4753"/>
                </a:solidFill>
                <a:latin typeface="Arial" pitchFamily="34" charset="0"/>
                <a:ea typeface="Arial" pitchFamily="34" charset="-122"/>
                <a:cs typeface="Arial" pitchFamily="34" charset="-120"/>
              </a:rPr>
              <a:t>The $300,000 build cost and $1.4 million volume attributed to a converted drive-through are management estimates. No store has yet been built on those figures, and the availability of suitable sites in Metro Phoenix has not been independently confirmed.</a:t>
            </a:r>
            <a:endParaRPr lang="en-US" sz="950" dirty="0"/>
          </a:p>
        </p:txBody>
      </p:sp>
      <p:sp>
        <p:nvSpPr>
          <p:cNvPr id="13" name="Text 11"/>
          <p:cNvSpPr/>
          <p:nvPr/>
        </p:nvSpPr>
        <p:spPr>
          <a:xfrm>
            <a:off x="685800" y="4919472"/>
            <a:ext cx="3200400" cy="310896"/>
          </a:xfrm>
          <a:prstGeom prst="rect">
            <a:avLst/>
          </a:prstGeom>
          <a:noFill/>
          <a:ln/>
        </p:spPr>
        <p:txBody>
          <a:bodyPr wrap="square" lIns="0" tIns="0" rIns="0" bIns="0" rtlCol="0" anchor="ctr"/>
          <a:lstStyle/>
          <a:p>
            <a:pPr indent="0" marL="0">
              <a:buNone/>
            </a:pPr>
            <a:r>
              <a:rPr lang="en-US" sz="950" b="1" spc="140" kern="0" dirty="0">
                <a:solidFill>
                  <a:srgbClr val="ED1B76"/>
                </a:solidFill>
                <a:latin typeface="Arial" pitchFamily="34" charset="0"/>
                <a:ea typeface="Arial" pitchFamily="34" charset="-122"/>
                <a:cs typeface="Arial" pitchFamily="34" charset="-120"/>
              </a:rPr>
              <a:t>EXIT PRECEDENTS ARE NOT PREDICTIONS</a:t>
            </a:r>
            <a:endParaRPr lang="en-US" sz="950" dirty="0"/>
          </a:p>
        </p:txBody>
      </p:sp>
      <p:sp>
        <p:nvSpPr>
          <p:cNvPr id="14" name="Text 12"/>
          <p:cNvSpPr/>
          <p:nvPr/>
        </p:nvSpPr>
        <p:spPr>
          <a:xfrm>
            <a:off x="4069080" y="4901184"/>
            <a:ext cx="7452360" cy="731520"/>
          </a:xfrm>
          <a:prstGeom prst="rect">
            <a:avLst/>
          </a:prstGeom>
          <a:noFill/>
          <a:ln/>
        </p:spPr>
        <p:txBody>
          <a:bodyPr wrap="square" lIns="0" tIns="0" rIns="0" bIns="0" rtlCol="0" anchor="ctr"/>
          <a:lstStyle/>
          <a:p>
            <a:pPr indent="0" marL="0">
              <a:lnSpc>
                <a:spcPts val="1200"/>
              </a:lnSpc>
              <a:buNone/>
            </a:pPr>
            <a:r>
              <a:rPr lang="en-US" sz="950" dirty="0">
                <a:solidFill>
                  <a:srgbClr val="4B4753"/>
                </a:solidFill>
                <a:latin typeface="Arial" pitchFamily="34" charset="0"/>
                <a:ea typeface="Arial" pitchFamily="34" charset="-122"/>
                <a:cs typeface="Arial" pitchFamily="34" charset="-120"/>
              </a:rPr>
              <a:t>Transactions involving other companies are included to describe the market for businesses of this type. They are not evidence of what Outcast will achieve, and no acquirer has expressed any interest in the company.</a:t>
            </a:r>
            <a:endParaRPr lang="en-US" sz="950" dirty="0"/>
          </a:p>
        </p:txBody>
      </p:sp>
      <p:sp>
        <p:nvSpPr>
          <p:cNvPr id="15" name="Text 13"/>
          <p:cNvSpPr/>
          <p:nvPr/>
        </p:nvSpPr>
        <p:spPr>
          <a:xfrm>
            <a:off x="685800" y="5705856"/>
            <a:ext cx="3200400" cy="310896"/>
          </a:xfrm>
          <a:prstGeom prst="rect">
            <a:avLst/>
          </a:prstGeom>
          <a:noFill/>
          <a:ln/>
        </p:spPr>
        <p:txBody>
          <a:bodyPr wrap="square" lIns="0" tIns="0" rIns="0" bIns="0" rtlCol="0" anchor="ctr"/>
          <a:lstStyle/>
          <a:p>
            <a:pPr indent="0" marL="0">
              <a:buNone/>
            </a:pPr>
            <a:r>
              <a:rPr lang="en-US" sz="950" b="1" spc="140" kern="0" dirty="0">
                <a:solidFill>
                  <a:srgbClr val="ED1B76"/>
                </a:solidFill>
                <a:latin typeface="Arial" pitchFamily="34" charset="0"/>
                <a:ea typeface="Arial" pitchFamily="34" charset="-122"/>
                <a:cs typeface="Arial" pitchFamily="34" charset="-120"/>
              </a:rPr>
              <a:t>THIS IS NOT ADVICE</a:t>
            </a:r>
            <a:endParaRPr lang="en-US" sz="950" dirty="0"/>
          </a:p>
        </p:txBody>
      </p:sp>
      <p:sp>
        <p:nvSpPr>
          <p:cNvPr id="16" name="Text 14"/>
          <p:cNvSpPr/>
          <p:nvPr/>
        </p:nvSpPr>
        <p:spPr>
          <a:xfrm>
            <a:off x="4069080" y="5687568"/>
            <a:ext cx="7452360" cy="731520"/>
          </a:xfrm>
          <a:prstGeom prst="rect">
            <a:avLst/>
          </a:prstGeom>
          <a:noFill/>
          <a:ln/>
        </p:spPr>
        <p:txBody>
          <a:bodyPr wrap="square" lIns="0" tIns="0" rIns="0" bIns="0" rtlCol="0" anchor="ctr"/>
          <a:lstStyle/>
          <a:p>
            <a:pPr indent="0" marL="0">
              <a:lnSpc>
                <a:spcPts val="1200"/>
              </a:lnSpc>
              <a:buNone/>
            </a:pPr>
            <a:r>
              <a:rPr lang="en-US" sz="950" dirty="0">
                <a:solidFill>
                  <a:srgbClr val="4B4753"/>
                </a:solidFill>
                <a:latin typeface="Arial" pitchFamily="34" charset="0"/>
                <a:ea typeface="Arial" pitchFamily="34" charset="-122"/>
                <a:cs typeface="Arial" pitchFamily="34" charset="-120"/>
              </a:rPr>
              <a:t>Nothing here is investment, legal, tax or accounting advice. An investment of this kind is illiquid, involves a substantial risk of loss including loss of the entire amount invested, and is suitable only for investors who can bear that risk. Consult your own advisers.</a:t>
            </a:r>
            <a:endParaRPr lang="en-US" sz="950" dirty="0"/>
          </a:p>
        </p:txBody>
      </p:sp>
      <p:sp>
        <p:nvSpPr>
          <p:cNvPr id="17" name="Text 15"/>
          <p:cNvSpPr/>
          <p:nvPr/>
        </p:nvSpPr>
        <p:spPr>
          <a:xfrm>
            <a:off x="685800" y="6510528"/>
            <a:ext cx="10881360" cy="274320"/>
          </a:xfrm>
          <a:prstGeom prst="rect">
            <a:avLst/>
          </a:prstGeom>
          <a:noFill/>
          <a:ln/>
        </p:spPr>
        <p:txBody>
          <a:bodyPr wrap="square" lIns="0" tIns="0" rIns="0" bIns="0" rtlCol="0" anchor="ctr"/>
          <a:lstStyle/>
          <a:p>
            <a:pPr indent="0" marL="0">
              <a:buNone/>
            </a:pPr>
            <a:r>
              <a:rPr lang="en-US" sz="950" spc="100" kern="0" dirty="0">
                <a:solidFill>
                  <a:srgbClr val="8E8899"/>
                </a:solidFill>
                <a:latin typeface="Arial" pitchFamily="34" charset="0"/>
                <a:ea typeface="Arial" pitchFamily="34" charset="-122"/>
                <a:cs typeface="Arial" pitchFamily="34" charset="-120"/>
              </a:rPr>
              <a:t>Outcast Doughnuts  ·  Metro Phoenix, Arizona  ·  TJ Tillman, tj@dopeventures.org  ·  Confidential</a:t>
            </a:r>
            <a:endParaRPr lang="en-US" sz="950" dirty="0"/>
          </a:p>
        </p:txBody>
      </p:sp>
      <p:sp>
        <p:nvSpPr>
          <p:cNvPr id="18" name="Shape 16"/>
          <p:cNvSpPr/>
          <p:nvPr/>
        </p:nvSpPr>
        <p:spPr>
          <a:xfrm>
            <a:off x="11347704" y="6217920"/>
            <a:ext cx="347472" cy="347472"/>
          </a:xfrm>
          <a:prstGeom prst="ellipse">
            <a:avLst/>
          </a:prstGeom>
          <a:solidFill>
            <a:srgbClr val="ED1B76"/>
          </a:solidFill>
          <a:ln/>
        </p:spPr>
      </p:sp>
      <p:sp>
        <p:nvSpPr>
          <p:cNvPr id="19" name="Text 17"/>
          <p:cNvSpPr/>
          <p:nvPr/>
        </p:nvSpPr>
        <p:spPr>
          <a:xfrm>
            <a:off x="11347704" y="6217920"/>
            <a:ext cx="347472" cy="347472"/>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23</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2026-09-16T02:14:44Z</dcterms:created>
  <dcterms:modified xsi:type="dcterms:W3CDTF">2026-09-16T02:14:44Z</dcterms:modified>
</cp:coreProperties>
</file>